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86" r:id="rId4"/>
    <p:sldId id="288" r:id="rId5"/>
    <p:sldId id="258" r:id="rId6"/>
    <p:sldId id="259" r:id="rId7"/>
    <p:sldId id="260" r:id="rId8"/>
    <p:sldId id="261" r:id="rId9"/>
    <p:sldId id="263" r:id="rId10"/>
    <p:sldId id="290" r:id="rId11"/>
    <p:sldId id="294" r:id="rId12"/>
    <p:sldId id="289" r:id="rId13"/>
    <p:sldId id="268" r:id="rId14"/>
    <p:sldId id="291" r:id="rId15"/>
    <p:sldId id="273" r:id="rId16"/>
    <p:sldId id="292" r:id="rId17"/>
    <p:sldId id="293" r:id="rId18"/>
    <p:sldId id="295" r:id="rId19"/>
    <p:sldId id="296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6CF"/>
    <a:srgbClr val="3E6FD2"/>
    <a:srgbClr val="2D5EC1"/>
    <a:srgbClr val="BDDEFF"/>
    <a:srgbClr val="99CCFF"/>
    <a:srgbClr val="808080"/>
    <a:srgbClr val="FFD624"/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A12146CB-B24E-4A0A-AD66-90270EFFA8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0213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0E842076-E352-4808-A7D6-89E0477B57B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8232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30472E3E-1432-4C89-B808-715565EA3C3A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ADE95-DD04-4489-8FC8-85CA4377981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045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53F49-AD6B-48AB-BE86-24023DEE893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8399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6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1626" y="1600200"/>
            <a:ext cx="8540750" cy="4498975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F6AFF-6794-4AB0-8EE0-C8D499D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5CBF7-7488-42F4-9308-DE81100A9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C696B-82E1-4FD3-97A9-B52FECF79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46CAFC4-2BA5-4492-B386-66A8D48A7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48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15BD4-B5C1-4B34-8B5E-78807514B8D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614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F47DC-5360-42B2-BD9A-3F7BE5FBEF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681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C4948-3647-48CC-A85C-FABC868A7A7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091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95397-607A-43D1-83B5-790F9288E6B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098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C0C67-F843-47DF-8FFA-CC6A653A986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840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04A27-0DCB-4D85-A065-8B43450523F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6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24C44-EA9B-4D4B-A37F-02CEE78E1A4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999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811D1-F677-4883-9697-09419805A9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4421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E0BC398C-3C90-4753-830C-9CE64B29BB34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15616" y="2565400"/>
            <a:ext cx="7920434" cy="790575"/>
          </a:xfrm>
        </p:spPr>
        <p:txBody>
          <a:bodyPr/>
          <a:lstStyle/>
          <a:p>
            <a:r>
              <a:rPr lang="en-GB" sz="2800" dirty="0"/>
              <a:t>Multilingual Event Detection in the Europe Media Monitor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altLang="en-US" sz="1600" dirty="0"/>
              <a:t>Hristo </a:t>
            </a:r>
            <a:r>
              <a:rPr lang="fr-BE" altLang="en-US" sz="1600" dirty="0" err="1"/>
              <a:t>Tanev</a:t>
            </a:r>
            <a:endParaRPr lang="fr-BE" altLang="en-US" sz="1600" dirty="0"/>
          </a:p>
          <a:p>
            <a:r>
              <a:rPr lang="fr-BE" altLang="en-US" sz="1600" dirty="0"/>
              <a:t>Joint </a:t>
            </a:r>
            <a:r>
              <a:rPr lang="fr-BE" altLang="en-US" sz="1600" dirty="0" err="1"/>
              <a:t>Research</a:t>
            </a:r>
            <a:r>
              <a:rPr lang="fr-BE" altLang="en-US" sz="1600" dirty="0"/>
              <a:t> Centre, </a:t>
            </a:r>
            <a:r>
              <a:rPr lang="fr-BE" altLang="en-US" sz="1600" dirty="0" err="1"/>
              <a:t>European</a:t>
            </a:r>
            <a:r>
              <a:rPr lang="fr-BE" altLang="en-US" sz="1600" dirty="0"/>
              <a:t> Commission</a:t>
            </a:r>
            <a:endParaRPr lang="en-GB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NEXUS – a Multilingual Event Extraction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NEXUS is software system which has been designed to work in multilingual settings</a:t>
            </a:r>
          </a:p>
          <a:p>
            <a:endParaRPr lang="en-US" dirty="0"/>
          </a:p>
          <a:p>
            <a:r>
              <a:rPr lang="en-US" dirty="0" smtClean="0"/>
              <a:t>It is rule based – exploits local grammar rules to perform syntactic and semantic analysis of the text</a:t>
            </a:r>
          </a:p>
          <a:p>
            <a:endParaRPr lang="en-US" dirty="0"/>
          </a:p>
          <a:p>
            <a:r>
              <a:rPr lang="en-US" dirty="0" smtClean="0"/>
              <a:t>Uses a large system of keyword combinations to classify the events into categories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43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Organization Chart 22"/>
          <p:cNvGrpSpPr>
            <a:grpSpLocks/>
          </p:cNvGrpSpPr>
          <p:nvPr/>
        </p:nvGrpSpPr>
        <p:grpSpPr bwMode="auto">
          <a:xfrm>
            <a:off x="0" y="1152760"/>
            <a:ext cx="8162925" cy="5495925"/>
            <a:chOff x="192" y="1009"/>
            <a:chExt cx="5763" cy="1106"/>
          </a:xfrm>
        </p:grpSpPr>
        <p:cxnSp>
          <p:nvCxnSpPr>
            <p:cNvPr id="17412" name="_s18436"/>
            <p:cNvCxnSpPr>
              <a:cxnSpLocks noChangeShapeType="1"/>
              <a:stCxn id="17430" idx="0"/>
              <a:endCxn id="17421" idx="2"/>
            </p:cNvCxnSpPr>
            <p:nvPr/>
          </p:nvCxnSpPr>
          <p:spPr bwMode="auto">
            <a:xfrm rot="5400000" flipH="1">
              <a:off x="4361" y="255"/>
              <a:ext cx="121" cy="2205"/>
            </a:xfrm>
            <a:prstGeom prst="bentConnector3">
              <a:avLst>
                <a:gd name="adj1" fmla="val 1827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13" name="_s18437"/>
            <p:cNvCxnSpPr>
              <a:cxnSpLocks noChangeShapeType="1"/>
              <a:stCxn id="17429" idx="0"/>
              <a:endCxn id="17423" idx="2"/>
            </p:cNvCxnSpPr>
            <p:nvPr/>
          </p:nvCxnSpPr>
          <p:spPr bwMode="auto">
            <a:xfrm rot="16200000" flipV="1">
              <a:off x="4000" y="1271"/>
              <a:ext cx="109" cy="98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14" name="_s18438"/>
            <p:cNvCxnSpPr>
              <a:cxnSpLocks noChangeShapeType="1"/>
              <a:stCxn id="17428" idx="0"/>
              <a:endCxn id="17423" idx="2"/>
            </p:cNvCxnSpPr>
            <p:nvPr/>
          </p:nvCxnSpPr>
          <p:spPr bwMode="auto">
            <a:xfrm rot="-5400000">
              <a:off x="3504" y="1766"/>
              <a:ext cx="121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15" name="_s18439"/>
            <p:cNvCxnSpPr>
              <a:cxnSpLocks noChangeShapeType="1"/>
              <a:stCxn id="17427" idx="0"/>
              <a:endCxn id="17423" idx="2"/>
            </p:cNvCxnSpPr>
            <p:nvPr/>
          </p:nvCxnSpPr>
          <p:spPr bwMode="auto">
            <a:xfrm rot="-5400000">
              <a:off x="3014" y="1277"/>
              <a:ext cx="121" cy="979"/>
            </a:xfrm>
            <a:prstGeom prst="bentConnector3">
              <a:avLst>
                <a:gd name="adj1" fmla="val 1827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16" name="_s18440"/>
            <p:cNvCxnSpPr>
              <a:cxnSpLocks noChangeShapeType="1"/>
              <a:stCxn id="17426" idx="0"/>
              <a:endCxn id="17422" idx="2"/>
            </p:cNvCxnSpPr>
            <p:nvPr/>
          </p:nvCxnSpPr>
          <p:spPr bwMode="auto">
            <a:xfrm rot="5400000" flipH="1">
              <a:off x="1299" y="1521"/>
              <a:ext cx="121" cy="491"/>
            </a:xfrm>
            <a:prstGeom prst="bentConnector3">
              <a:avLst>
                <a:gd name="adj1" fmla="val 1827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17" name="_s18441"/>
            <p:cNvCxnSpPr>
              <a:cxnSpLocks noChangeShapeType="1"/>
              <a:stCxn id="17425" idx="0"/>
              <a:endCxn id="17422" idx="2"/>
            </p:cNvCxnSpPr>
            <p:nvPr/>
          </p:nvCxnSpPr>
          <p:spPr bwMode="auto">
            <a:xfrm rot="-5400000">
              <a:off x="808" y="1522"/>
              <a:ext cx="121" cy="490"/>
            </a:xfrm>
            <a:prstGeom prst="bentConnector3">
              <a:avLst>
                <a:gd name="adj1" fmla="val 1827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18" name="_s18442"/>
            <p:cNvCxnSpPr>
              <a:cxnSpLocks noChangeShapeType="1"/>
              <a:stCxn id="17424" idx="0"/>
              <a:endCxn id="17421" idx="2"/>
            </p:cNvCxnSpPr>
            <p:nvPr/>
          </p:nvCxnSpPr>
          <p:spPr bwMode="auto">
            <a:xfrm rot="5400000" flipH="1">
              <a:off x="3871" y="745"/>
              <a:ext cx="121" cy="1225"/>
            </a:xfrm>
            <a:prstGeom prst="bentConnector3">
              <a:avLst>
                <a:gd name="adj1" fmla="val 1827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19" name="_s18443"/>
            <p:cNvCxnSpPr>
              <a:cxnSpLocks noChangeShapeType="1"/>
              <a:stCxn id="17423" idx="0"/>
              <a:endCxn id="17421" idx="2"/>
            </p:cNvCxnSpPr>
            <p:nvPr/>
          </p:nvCxnSpPr>
          <p:spPr bwMode="auto">
            <a:xfrm rot="5400000" flipH="1">
              <a:off x="3381" y="1235"/>
              <a:ext cx="121" cy="245"/>
            </a:xfrm>
            <a:prstGeom prst="bentConnector3">
              <a:avLst>
                <a:gd name="adj1" fmla="val 1827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0" name="_s18444"/>
            <p:cNvCxnSpPr>
              <a:cxnSpLocks noChangeShapeType="1"/>
              <a:stCxn id="17422" idx="0"/>
              <a:endCxn id="17421" idx="2"/>
            </p:cNvCxnSpPr>
            <p:nvPr/>
          </p:nvCxnSpPr>
          <p:spPr bwMode="auto">
            <a:xfrm rot="-5400000">
              <a:off x="2156" y="255"/>
              <a:ext cx="121" cy="2205"/>
            </a:xfrm>
            <a:prstGeom prst="bentConnector3">
              <a:avLst>
                <a:gd name="adj1" fmla="val 1827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21" name="_s18445"/>
            <p:cNvSpPr>
              <a:spLocks noChangeArrowheads="1"/>
            </p:cNvSpPr>
            <p:nvPr/>
          </p:nvSpPr>
          <p:spPr bwMode="auto">
            <a:xfrm>
              <a:off x="2886" y="100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lnSpc>
                  <a:spcPct val="97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7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7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7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7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Aft>
                  <a:spcPct val="0"/>
                </a:spcAft>
              </a:pPr>
              <a:r>
                <a:rPr lang="en-US" altLang="en-US" sz="1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Crisis event</a:t>
              </a:r>
            </a:p>
          </p:txBody>
        </p:sp>
        <p:sp>
          <p:nvSpPr>
            <p:cNvPr id="17422" name="_s18446"/>
            <p:cNvSpPr>
              <a:spLocks noChangeArrowheads="1"/>
            </p:cNvSpPr>
            <p:nvPr/>
          </p:nvSpPr>
          <p:spPr bwMode="auto">
            <a:xfrm>
              <a:off x="682" y="141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lnSpc>
                  <a:spcPct val="97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7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7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7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7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Aft>
                  <a:spcPct val="0"/>
                </a:spcAft>
              </a:pPr>
              <a:r>
                <a:rPr lang="en-US" altLang="en-US" sz="1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Disaster</a:t>
              </a:r>
            </a:p>
          </p:txBody>
        </p:sp>
        <p:sp>
          <p:nvSpPr>
            <p:cNvPr id="17423" name="_s18447"/>
            <p:cNvSpPr>
              <a:spLocks noChangeArrowheads="1"/>
            </p:cNvSpPr>
            <p:nvPr/>
          </p:nvSpPr>
          <p:spPr bwMode="auto">
            <a:xfrm>
              <a:off x="3132" y="141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lnSpc>
                  <a:spcPct val="97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7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7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7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7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Aft>
                  <a:spcPct val="0"/>
                </a:spcAft>
              </a:pPr>
              <a:r>
                <a:rPr lang="en-US" altLang="en-US" sz="1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Security-related</a:t>
              </a:r>
            </a:p>
          </p:txBody>
        </p:sp>
        <p:sp>
          <p:nvSpPr>
            <p:cNvPr id="17424" name="_s18448"/>
            <p:cNvSpPr>
              <a:spLocks noChangeArrowheads="1"/>
            </p:cNvSpPr>
            <p:nvPr/>
          </p:nvSpPr>
          <p:spPr bwMode="auto">
            <a:xfrm>
              <a:off x="4112" y="141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lnSpc>
                  <a:spcPct val="97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7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7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7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7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Aft>
                  <a:spcPct val="0"/>
                </a:spcAft>
              </a:pPr>
              <a:r>
                <a:rPr lang="en-US" altLang="en-US" sz="1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Humanitarian crisis</a:t>
              </a:r>
            </a:p>
          </p:txBody>
        </p:sp>
        <p:sp>
          <p:nvSpPr>
            <p:cNvPr id="17425" name="_s18449"/>
            <p:cNvSpPr>
              <a:spLocks noChangeArrowheads="1"/>
            </p:cNvSpPr>
            <p:nvPr/>
          </p:nvSpPr>
          <p:spPr bwMode="auto">
            <a:xfrm>
              <a:off x="192" y="182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lnSpc>
                  <a:spcPct val="97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7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7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7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7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Aft>
                  <a:spcPct val="0"/>
                </a:spcAft>
              </a:pPr>
              <a:r>
                <a:rPr lang="en-US" altLang="en-US" sz="1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Natural Disaster</a:t>
              </a:r>
            </a:p>
          </p:txBody>
        </p:sp>
        <p:sp>
          <p:nvSpPr>
            <p:cNvPr id="17426" name="_s18450"/>
            <p:cNvSpPr>
              <a:spLocks noChangeArrowheads="1"/>
            </p:cNvSpPr>
            <p:nvPr/>
          </p:nvSpPr>
          <p:spPr bwMode="auto">
            <a:xfrm>
              <a:off x="1172" y="182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lnSpc>
                  <a:spcPct val="97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7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7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7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7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Aft>
                  <a:spcPct val="0"/>
                </a:spcAft>
              </a:pPr>
              <a:r>
                <a:rPr lang="en-US" altLang="en-US" sz="1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Manmade disaster/</a:t>
              </a:r>
              <a:br>
                <a:rPr lang="en-US" altLang="en-US" sz="1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</a:br>
              <a:r>
                <a:rPr lang="en-US" altLang="en-US" sz="1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accident</a:t>
              </a:r>
            </a:p>
          </p:txBody>
        </p:sp>
        <p:sp>
          <p:nvSpPr>
            <p:cNvPr id="17427" name="_s18451"/>
            <p:cNvSpPr>
              <a:spLocks noChangeArrowheads="1"/>
            </p:cNvSpPr>
            <p:nvPr/>
          </p:nvSpPr>
          <p:spPr bwMode="auto">
            <a:xfrm>
              <a:off x="2152" y="182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lnSpc>
                  <a:spcPct val="97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7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7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7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7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Aft>
                  <a:spcPct val="0"/>
                </a:spcAft>
              </a:pPr>
              <a:r>
                <a:rPr lang="en-US" altLang="en-US" sz="1000" dirty="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Arrest</a:t>
              </a:r>
            </a:p>
            <a:p>
              <a:pPr algn="ctr" eaLnBrk="1" hangingPunct="1">
                <a:lnSpc>
                  <a:spcPct val="93000"/>
                </a:lnSpc>
                <a:spcAft>
                  <a:spcPct val="0"/>
                </a:spcAft>
              </a:pPr>
              <a:r>
                <a:rPr lang="en-US" altLang="en-US" sz="1000" dirty="0" smtClean="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Trial</a:t>
              </a:r>
            </a:p>
            <a:p>
              <a:pPr algn="ctr" eaLnBrk="1" hangingPunct="1">
                <a:lnSpc>
                  <a:spcPct val="93000"/>
                </a:lnSpc>
                <a:spcAft>
                  <a:spcPct val="0"/>
                </a:spcAft>
              </a:pPr>
              <a:r>
                <a:rPr lang="en-US" altLang="en-US" sz="1000" dirty="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Execution</a:t>
              </a:r>
            </a:p>
          </p:txBody>
        </p:sp>
        <p:sp>
          <p:nvSpPr>
            <p:cNvPr id="17428" name="_s18452"/>
            <p:cNvSpPr>
              <a:spLocks noChangeArrowheads="1"/>
            </p:cNvSpPr>
            <p:nvPr/>
          </p:nvSpPr>
          <p:spPr bwMode="auto">
            <a:xfrm>
              <a:off x="3132" y="182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lnSpc>
                  <a:spcPct val="97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7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7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7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7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Aft>
                  <a:spcPct val="0"/>
                </a:spcAft>
              </a:pPr>
              <a:r>
                <a:rPr lang="en-US" altLang="en-US" sz="1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Kidnapping/Hostage</a:t>
              </a:r>
              <a:br>
                <a:rPr lang="en-US" altLang="en-US" sz="1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</a:br>
              <a:r>
                <a:rPr lang="en-US" altLang="en-US" sz="1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taking </a:t>
              </a:r>
              <a:br>
                <a:rPr lang="en-US" altLang="en-US" sz="1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</a:br>
              <a:r>
                <a:rPr lang="en-US" altLang="en-US" sz="1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Hostage release</a:t>
              </a:r>
              <a:br>
                <a:rPr lang="en-US" altLang="en-US" sz="1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</a:br>
              <a:r>
                <a:rPr lang="en-US" altLang="en-US" sz="1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Hostage video </a:t>
              </a:r>
              <a:br>
                <a:rPr lang="en-US" altLang="en-US" sz="1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</a:br>
              <a:r>
                <a:rPr lang="en-US" altLang="en-US" sz="1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Release</a:t>
              </a:r>
            </a:p>
          </p:txBody>
        </p:sp>
        <p:sp>
          <p:nvSpPr>
            <p:cNvPr id="17429" name="_s18453"/>
            <p:cNvSpPr>
              <a:spLocks noChangeArrowheads="1"/>
            </p:cNvSpPr>
            <p:nvPr/>
          </p:nvSpPr>
          <p:spPr bwMode="auto">
            <a:xfrm>
              <a:off x="4112" y="1815"/>
              <a:ext cx="864" cy="14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lnSpc>
                  <a:spcPct val="97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7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7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7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7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Aft>
                  <a:spcPct val="0"/>
                </a:spcAft>
              </a:pPr>
              <a:r>
                <a:rPr lang="en-US" altLang="en-US" sz="1000" b="1" dirty="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Violent </a:t>
              </a:r>
              <a:r>
                <a:rPr lang="en-US" altLang="en-US" sz="1000" b="1" dirty="0" smtClean="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crimes</a:t>
              </a:r>
            </a:p>
            <a:p>
              <a:pPr algn="ctr" eaLnBrk="1" hangingPunct="1">
                <a:lnSpc>
                  <a:spcPct val="93000"/>
                </a:lnSpc>
                <a:spcAft>
                  <a:spcPct val="0"/>
                </a:spcAft>
              </a:pPr>
              <a:r>
                <a:rPr lang="en-US" altLang="en-US" sz="1000" dirty="0" smtClean="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Robbery</a:t>
              </a:r>
              <a:br>
                <a:rPr lang="en-US" altLang="en-US" sz="1000" dirty="0" smtClean="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</a:br>
              <a:r>
                <a:rPr lang="en-US" altLang="en-US" sz="1000" dirty="0" smtClean="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Shooting</a:t>
              </a:r>
              <a:br>
                <a:rPr lang="en-US" altLang="en-US" sz="1000" dirty="0" smtClean="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</a:br>
              <a:r>
                <a:rPr lang="en-US" altLang="en-US" sz="1000" dirty="0" smtClean="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Physical attack</a:t>
              </a:r>
              <a:endParaRPr lang="en-US" altLang="en-US" sz="1000" dirty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30" name="_s18454"/>
            <p:cNvSpPr>
              <a:spLocks noChangeArrowheads="1"/>
            </p:cNvSpPr>
            <p:nvPr/>
          </p:nvSpPr>
          <p:spPr bwMode="auto">
            <a:xfrm>
              <a:off x="5092" y="1418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lnSpc>
                  <a:spcPct val="97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7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7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7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7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Aft>
                  <a:spcPct val="0"/>
                </a:spcAft>
              </a:pPr>
              <a:r>
                <a:rPr lang="en-US" altLang="en-US" sz="1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Medical events</a:t>
              </a:r>
            </a:p>
          </p:txBody>
        </p:sp>
      </p:grpSp>
      <p:sp>
        <p:nvSpPr>
          <p:cNvPr id="22" name="_s18453"/>
          <p:cNvSpPr>
            <a:spLocks noChangeArrowheads="1"/>
          </p:cNvSpPr>
          <p:nvPr/>
        </p:nvSpPr>
        <p:spPr bwMode="auto">
          <a:xfrm>
            <a:off x="6410793" y="5924892"/>
            <a:ext cx="1223801" cy="90695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3000"/>
              </a:lnSpc>
              <a:spcAft>
                <a:spcPct val="0"/>
              </a:spcAft>
            </a:pPr>
            <a:r>
              <a:rPr lang="en-US" altLang="en-US" sz="1000" b="1" dirty="0" smtClean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Military </a:t>
            </a:r>
            <a:r>
              <a:rPr lang="en-US" altLang="en-US" sz="1000" b="1" dirty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event</a:t>
            </a:r>
            <a:r>
              <a:rPr lang="en-US" altLang="en-US" sz="1000" dirty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altLang="en-US" sz="1000" dirty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</a:br>
            <a:r>
              <a:rPr lang="en-US" altLang="en-US" sz="1000" dirty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Terrorist </a:t>
            </a:r>
            <a:r>
              <a:rPr lang="en-US" altLang="en-US" sz="1000" dirty="0" smtClean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attack</a:t>
            </a:r>
          </a:p>
          <a:p>
            <a:pPr algn="ctr" eaLnBrk="1" hangingPunct="1">
              <a:lnSpc>
                <a:spcPct val="93000"/>
              </a:lnSpc>
              <a:spcAft>
                <a:spcPct val="0"/>
              </a:spcAft>
            </a:pPr>
            <a:r>
              <a:rPr lang="en-US" altLang="en-US" sz="1000" dirty="0" smtClean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Armed conflict</a:t>
            </a:r>
            <a:br>
              <a:rPr lang="en-US" altLang="en-US" sz="1000" dirty="0" smtClean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</a:br>
            <a:r>
              <a:rPr lang="en-US" altLang="en-US" sz="1000" dirty="0" smtClean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Heavy weapons</a:t>
            </a:r>
            <a:br>
              <a:rPr lang="en-US" altLang="en-US" sz="1000" dirty="0" smtClean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</a:br>
            <a:r>
              <a:rPr lang="en-US" altLang="en-US" sz="1000" dirty="0" smtClean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Air attack</a:t>
            </a:r>
            <a:endParaRPr lang="en-US" altLang="en-US" sz="1000" dirty="0">
              <a:solidFill>
                <a:schemeClr val="tx1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>
            <a:stCxn id="17423" idx="2"/>
            <a:endCxn id="22" idx="0"/>
          </p:cNvCxnSpPr>
          <p:nvPr/>
        </p:nvCxnSpPr>
        <p:spPr bwMode="auto">
          <a:xfrm>
            <a:off x="4776225" y="4616286"/>
            <a:ext cx="2246469" cy="1308606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Elbow Connector 4"/>
          <p:cNvCxnSpPr>
            <a:stCxn id="17423" idx="2"/>
            <a:endCxn id="22" idx="0"/>
          </p:cNvCxnSpPr>
          <p:nvPr/>
        </p:nvCxnSpPr>
        <p:spPr bwMode="auto">
          <a:xfrm rot="16200000" flipH="1">
            <a:off x="5245156" y="4147354"/>
            <a:ext cx="1308606" cy="2246469"/>
          </a:xfrm>
          <a:prstGeom prst="bentConnector3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>
            <a:stCxn id="17423" idx="2"/>
            <a:endCxn id="22" idx="0"/>
          </p:cNvCxnSpPr>
          <p:nvPr/>
        </p:nvCxnSpPr>
        <p:spPr bwMode="auto">
          <a:xfrm>
            <a:off x="4776225" y="4616286"/>
            <a:ext cx="2246469" cy="1308606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Elbow Connector 8"/>
          <p:cNvCxnSpPr>
            <a:stCxn id="17423" idx="2"/>
            <a:endCxn id="22" idx="0"/>
          </p:cNvCxnSpPr>
          <p:nvPr/>
        </p:nvCxnSpPr>
        <p:spPr bwMode="auto">
          <a:xfrm rot="16200000" flipH="1">
            <a:off x="5245156" y="4147354"/>
            <a:ext cx="1308606" cy="2246469"/>
          </a:xfrm>
          <a:prstGeom prst="bentConnector3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Elbow Connector 11"/>
          <p:cNvCxnSpPr>
            <a:stCxn id="17423" idx="2"/>
          </p:cNvCxnSpPr>
          <p:nvPr/>
        </p:nvCxnSpPr>
        <p:spPr bwMode="auto">
          <a:xfrm rot="16200000" flipH="1">
            <a:off x="5592177" y="3800333"/>
            <a:ext cx="614564" cy="2246469"/>
          </a:xfrm>
          <a:prstGeom prst="bentConnector2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Elbow Connector 65"/>
          <p:cNvCxnSpPr/>
          <p:nvPr/>
        </p:nvCxnSpPr>
        <p:spPr bwMode="auto">
          <a:xfrm rot="16200000" flipH="1">
            <a:off x="5744577" y="3952733"/>
            <a:ext cx="614564" cy="2246469"/>
          </a:xfrm>
          <a:prstGeom prst="bentConnector2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_s18453"/>
          <p:cNvSpPr>
            <a:spLocks noChangeArrowheads="1"/>
          </p:cNvSpPr>
          <p:nvPr/>
        </p:nvSpPr>
        <p:spPr bwMode="auto">
          <a:xfrm>
            <a:off x="7279581" y="5157928"/>
            <a:ext cx="1223801" cy="72053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3000"/>
              </a:lnSpc>
              <a:spcAft>
                <a:spcPct val="0"/>
              </a:spcAft>
            </a:pPr>
            <a:r>
              <a:rPr lang="en-US" altLang="en-US" sz="1000" b="1" dirty="0" smtClean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Socio political</a:t>
            </a:r>
          </a:p>
          <a:p>
            <a:pPr algn="ctr" eaLnBrk="1" hangingPunct="1">
              <a:lnSpc>
                <a:spcPct val="93000"/>
              </a:lnSpc>
              <a:spcAft>
                <a:spcPct val="0"/>
              </a:spcAft>
            </a:pPr>
            <a:r>
              <a:rPr lang="en-US" altLang="en-US" sz="1000" dirty="0" smtClean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Protest</a:t>
            </a:r>
            <a:br>
              <a:rPr lang="en-US" altLang="en-US" sz="1000" dirty="0" smtClean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</a:br>
            <a:r>
              <a:rPr lang="en-US" altLang="en-US" sz="1000" dirty="0" smtClean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Riots</a:t>
            </a:r>
            <a:br>
              <a:rPr lang="en-US" altLang="en-US" sz="1000" dirty="0" smtClean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</a:br>
            <a:r>
              <a:rPr lang="en-US" altLang="en-US" sz="1000" dirty="0" smtClean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Strikes</a:t>
            </a:r>
            <a:endParaRPr lang="en-US" altLang="en-US" sz="1000" dirty="0">
              <a:solidFill>
                <a:schemeClr val="tx1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Elbow Connector 46"/>
          <p:cNvCxnSpPr>
            <a:stCxn id="17423" idx="2"/>
            <a:endCxn id="67" idx="0"/>
          </p:cNvCxnSpPr>
          <p:nvPr/>
        </p:nvCxnSpPr>
        <p:spPr bwMode="auto">
          <a:xfrm rot="16200000" flipH="1">
            <a:off x="6063032" y="3329478"/>
            <a:ext cx="541642" cy="3115257"/>
          </a:xfrm>
          <a:prstGeom prst="bentConnector3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>
            <a:stCxn id="17423" idx="2"/>
            <a:endCxn id="22" idx="0"/>
          </p:cNvCxnSpPr>
          <p:nvPr/>
        </p:nvCxnSpPr>
        <p:spPr bwMode="auto">
          <a:xfrm>
            <a:off x="4776225" y="4616286"/>
            <a:ext cx="2246469" cy="1308606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Elbow Connector 58"/>
          <p:cNvCxnSpPr>
            <a:stCxn id="17423" idx="2"/>
            <a:endCxn id="22" idx="0"/>
          </p:cNvCxnSpPr>
          <p:nvPr/>
        </p:nvCxnSpPr>
        <p:spPr bwMode="auto">
          <a:xfrm rot="16200000" flipH="1">
            <a:off x="5245156" y="4147354"/>
            <a:ext cx="1308606" cy="2246469"/>
          </a:xfrm>
          <a:prstGeom prst="bentConnector3">
            <a:avLst>
              <a:gd name="adj1" fmla="val 21228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19924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8905629" cy="538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0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EB20BD-DE92-46B1-93F5-D9B92B8EF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Extracted</a:t>
            </a:r>
            <a:r>
              <a:rPr lang="it-IT" dirty="0"/>
              <a:t> </a:t>
            </a:r>
            <a:r>
              <a:rPr lang="it-IT" dirty="0" err="1"/>
              <a:t>Events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3085064-0913-41E5-B1A3-BE4F2882E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2852936"/>
            <a:ext cx="68675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3"/>
          <p:cNvGrpSpPr>
            <a:grpSpLocks/>
          </p:cNvGrpSpPr>
          <p:nvPr/>
        </p:nvGrpSpPr>
        <p:grpSpPr bwMode="auto">
          <a:xfrm>
            <a:off x="279400" y="862013"/>
            <a:ext cx="8547100" cy="5726112"/>
            <a:chOff x="22225" y="982663"/>
            <a:chExt cx="9683750" cy="5875337"/>
          </a:xfrm>
        </p:grpSpPr>
        <p:grpSp>
          <p:nvGrpSpPr>
            <p:cNvPr id="10244" name="Group 1"/>
            <p:cNvGrpSpPr>
              <a:grpSpLocks/>
            </p:cNvGrpSpPr>
            <p:nvPr/>
          </p:nvGrpSpPr>
          <p:grpSpPr bwMode="auto">
            <a:xfrm>
              <a:off x="5240338" y="1773238"/>
              <a:ext cx="3743325" cy="4030662"/>
              <a:chOff x="3301" y="1117"/>
              <a:chExt cx="2358" cy="2539"/>
            </a:xfrm>
          </p:grpSpPr>
          <p:sp>
            <p:nvSpPr>
              <p:cNvPr id="10268" name="Line 2"/>
              <p:cNvSpPr>
                <a:spLocks noChangeShapeType="1"/>
              </p:cNvSpPr>
              <p:nvPr/>
            </p:nvSpPr>
            <p:spPr bwMode="auto">
              <a:xfrm>
                <a:off x="3301" y="1525"/>
                <a:ext cx="1587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9" name="Line 3"/>
              <p:cNvSpPr>
                <a:spLocks noChangeShapeType="1"/>
              </p:cNvSpPr>
              <p:nvPr/>
            </p:nvSpPr>
            <p:spPr bwMode="auto">
              <a:xfrm>
                <a:off x="3301" y="1117"/>
                <a:ext cx="0" cy="2539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0" name="Line 4"/>
              <p:cNvSpPr>
                <a:spLocks noChangeShapeType="1"/>
              </p:cNvSpPr>
              <p:nvPr/>
            </p:nvSpPr>
            <p:spPr bwMode="auto">
              <a:xfrm>
                <a:off x="3301" y="1117"/>
                <a:ext cx="498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1" name="Line 5"/>
              <p:cNvSpPr>
                <a:spLocks noChangeShapeType="1"/>
              </p:cNvSpPr>
              <p:nvPr/>
            </p:nvSpPr>
            <p:spPr bwMode="auto">
              <a:xfrm>
                <a:off x="3301" y="2115"/>
                <a:ext cx="952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2" name="Line 6"/>
              <p:cNvSpPr>
                <a:spLocks noChangeShapeType="1"/>
              </p:cNvSpPr>
              <p:nvPr/>
            </p:nvSpPr>
            <p:spPr bwMode="auto">
              <a:xfrm>
                <a:off x="3301" y="2931"/>
                <a:ext cx="1814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3" name="Line 7"/>
              <p:cNvSpPr>
                <a:spLocks noChangeShapeType="1"/>
              </p:cNvSpPr>
              <p:nvPr/>
            </p:nvSpPr>
            <p:spPr bwMode="auto">
              <a:xfrm>
                <a:off x="3301" y="3657"/>
                <a:ext cx="2358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45" name="AutoShape 9"/>
            <p:cNvSpPr>
              <a:spLocks noChangeArrowheads="1"/>
            </p:cNvSpPr>
            <p:nvPr/>
          </p:nvSpPr>
          <p:spPr bwMode="auto">
            <a:xfrm>
              <a:off x="1065213" y="3263900"/>
              <a:ext cx="936625" cy="1008063"/>
            </a:xfrm>
            <a:prstGeom prst="rightArrow">
              <a:avLst>
                <a:gd name="adj1" fmla="val 43935"/>
                <a:gd name="adj2" fmla="val 46273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sp>
          <p:nvSpPr>
            <p:cNvPr id="10246" name="AutoShape 10"/>
            <p:cNvSpPr>
              <a:spLocks noChangeArrowheads="1"/>
            </p:cNvSpPr>
            <p:nvPr/>
          </p:nvSpPr>
          <p:spPr bwMode="auto">
            <a:xfrm>
              <a:off x="4232275" y="3213100"/>
              <a:ext cx="1008063" cy="1152525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CC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7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7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7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7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7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93000"/>
                </a:lnSpc>
                <a:spcAft>
                  <a:spcPct val="0"/>
                </a:spcAft>
                <a:buClrTx/>
                <a:buSzPct val="115000"/>
                <a:buFontTx/>
                <a:buNone/>
              </a:pPr>
              <a:r>
                <a:rPr lang="en-US" altLang="en-US" sz="1800" b="1"/>
                <a:t>Cluster</a:t>
              </a:r>
            </a:p>
            <a:p>
              <a:pPr algn="ctr" eaLnBrk="1">
                <a:lnSpc>
                  <a:spcPct val="93000"/>
                </a:lnSpc>
                <a:spcAft>
                  <a:spcPct val="0"/>
                </a:spcAft>
                <a:buClrTx/>
                <a:buSzPct val="115000"/>
                <a:buFontTx/>
                <a:buNone/>
              </a:pPr>
              <a:r>
                <a:rPr lang="en-US" altLang="en-US" sz="1800" b="1"/>
                <a:t>RSS</a:t>
              </a:r>
            </a:p>
          </p:txBody>
        </p:sp>
        <p:sp>
          <p:nvSpPr>
            <p:cNvPr id="10247" name="AutoShape 11"/>
            <p:cNvSpPr>
              <a:spLocks noChangeArrowheads="1"/>
            </p:cNvSpPr>
            <p:nvPr/>
          </p:nvSpPr>
          <p:spPr bwMode="auto">
            <a:xfrm rot="-5400000">
              <a:off x="7366000" y="4256088"/>
              <a:ext cx="2016125" cy="504825"/>
            </a:xfrm>
            <a:prstGeom prst="flowChartProcess">
              <a:avLst/>
            </a:prstGeom>
            <a:solidFill>
              <a:srgbClr val="FFFFCC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7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7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7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7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7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93000"/>
                </a:lnSpc>
                <a:spcAft>
                  <a:spcPct val="0"/>
                </a:spcAft>
                <a:buClrTx/>
                <a:buSzPct val="115000"/>
                <a:buFontTx/>
                <a:buNone/>
              </a:pPr>
              <a:r>
                <a:rPr lang="en-US" altLang="en-US" sz="1800" b="1"/>
                <a:t>Event Extractor</a:t>
              </a:r>
            </a:p>
          </p:txBody>
        </p:sp>
        <p:sp>
          <p:nvSpPr>
            <p:cNvPr id="10248" name="AutoShape 12"/>
            <p:cNvSpPr>
              <a:spLocks noChangeArrowheads="1"/>
            </p:cNvSpPr>
            <p:nvPr/>
          </p:nvSpPr>
          <p:spPr bwMode="auto">
            <a:xfrm rot="-5400000">
              <a:off x="2683669" y="3537744"/>
              <a:ext cx="2665412" cy="431800"/>
            </a:xfrm>
            <a:prstGeom prst="flowChartProcess">
              <a:avLst/>
            </a:prstGeom>
            <a:solidFill>
              <a:srgbClr val="FFFFCC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7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7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7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7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7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93000"/>
                </a:lnSpc>
                <a:spcAft>
                  <a:spcPct val="0"/>
                </a:spcAft>
                <a:buClrTx/>
                <a:buSzPct val="115000"/>
                <a:buFontTx/>
                <a:buNone/>
              </a:pPr>
              <a:r>
                <a:rPr lang="en-US" altLang="en-US" sz="1800" b="1"/>
                <a:t>Real Time news clustering</a:t>
              </a:r>
            </a:p>
          </p:txBody>
        </p:sp>
        <p:grpSp>
          <p:nvGrpSpPr>
            <p:cNvPr id="10249" name="Group 13"/>
            <p:cNvGrpSpPr>
              <a:grpSpLocks/>
            </p:cNvGrpSpPr>
            <p:nvPr/>
          </p:nvGrpSpPr>
          <p:grpSpPr bwMode="auto">
            <a:xfrm>
              <a:off x="1998663" y="2420938"/>
              <a:ext cx="1905000" cy="2663825"/>
              <a:chOff x="1259" y="1525"/>
              <a:chExt cx="1200" cy="1678"/>
            </a:xfrm>
          </p:grpSpPr>
          <p:grpSp>
            <p:nvGrpSpPr>
              <p:cNvPr id="10264" name="Group 14"/>
              <p:cNvGrpSpPr>
                <a:grpSpLocks/>
              </p:cNvGrpSpPr>
              <p:nvPr/>
            </p:nvGrpSpPr>
            <p:grpSpPr bwMode="auto">
              <a:xfrm>
                <a:off x="1260" y="1525"/>
                <a:ext cx="997" cy="1678"/>
                <a:chOff x="1260" y="1525"/>
                <a:chExt cx="997" cy="1678"/>
              </a:xfrm>
            </p:grpSpPr>
            <p:sp>
              <p:nvSpPr>
                <p:cNvPr id="10266" name="AutoShape 15"/>
                <p:cNvSpPr>
                  <a:spLocks noChangeArrowheads="1"/>
                </p:cNvSpPr>
                <p:nvPr/>
              </p:nvSpPr>
              <p:spPr bwMode="auto">
                <a:xfrm>
                  <a:off x="1260" y="1525"/>
                  <a:ext cx="951" cy="1678"/>
                </a:xfrm>
                <a:prstGeom prst="flowChartInternalStorage">
                  <a:avLst/>
                </a:prstGeom>
                <a:solidFill>
                  <a:srgbClr val="FFFFCC"/>
                </a:solidFill>
                <a:ln w="32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it-IT" altLang="it-IT"/>
                </a:p>
              </p:txBody>
            </p:sp>
            <p:sp>
              <p:nvSpPr>
                <p:cNvPr id="1026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486" y="2169"/>
                  <a:ext cx="771" cy="4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>
                    <a:lnSpc>
                      <a:spcPct val="97000"/>
                    </a:lnSpc>
                    <a:spcAft>
                      <a:spcPts val="1425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Microsoft YaHei" panose="020B0503020204020204" pitchFamily="34" charset="-122"/>
                    </a:defRPr>
                  </a:lvl1pPr>
                  <a:lvl2pPr>
                    <a:lnSpc>
                      <a:spcPct val="97000"/>
                    </a:lnSpc>
                    <a:spcAft>
                      <a:spcPts val="113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Microsoft YaHei" panose="020B0503020204020204" pitchFamily="34" charset="-122"/>
                    </a:defRPr>
                  </a:lvl2pPr>
                  <a:lvl3pPr>
                    <a:lnSpc>
                      <a:spcPct val="97000"/>
                    </a:lnSpc>
                    <a:spcAft>
                      <a:spcPts val="85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Microsoft YaHei" panose="020B0503020204020204" pitchFamily="34" charset="-122"/>
                    </a:defRPr>
                  </a:lvl3pPr>
                  <a:lvl4pPr>
                    <a:lnSpc>
                      <a:spcPct val="97000"/>
                    </a:lnSpc>
                    <a:spcAft>
                      <a:spcPts val="575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Microsoft YaHei" panose="020B0503020204020204" pitchFamily="34" charset="-122"/>
                    </a:defRPr>
                  </a:lvl4pPr>
                  <a:lvl5pPr>
                    <a:lnSpc>
                      <a:spcPct val="97000"/>
                    </a:lnSpc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Microsoft YaHei" panose="020B0503020204020204" pitchFamily="34" charset="-122"/>
                    </a:defRPr>
                  </a:lvl5pPr>
                  <a:lvl6pPr marL="2514600" indent="-228600" defTabSz="449263" eaLnBrk="0" fontAlgn="base" hangingPunct="0">
                    <a:lnSpc>
                      <a:spcPct val="97000"/>
                    </a:lnSpc>
                    <a:spcBef>
                      <a:spcPct val="0"/>
                    </a:spcBef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Microsoft YaHei" panose="020B0503020204020204" pitchFamily="34" charset="-122"/>
                    </a:defRPr>
                  </a:lvl6pPr>
                  <a:lvl7pPr marL="2971800" indent="-228600" defTabSz="449263" eaLnBrk="0" fontAlgn="base" hangingPunct="0">
                    <a:lnSpc>
                      <a:spcPct val="97000"/>
                    </a:lnSpc>
                    <a:spcBef>
                      <a:spcPct val="0"/>
                    </a:spcBef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Microsoft YaHei" panose="020B0503020204020204" pitchFamily="34" charset="-122"/>
                    </a:defRPr>
                  </a:lvl7pPr>
                  <a:lvl8pPr marL="3429000" indent="-228600" defTabSz="449263" eaLnBrk="0" fontAlgn="base" hangingPunct="0">
                    <a:lnSpc>
                      <a:spcPct val="97000"/>
                    </a:lnSpc>
                    <a:spcBef>
                      <a:spcPct val="0"/>
                    </a:spcBef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Microsoft YaHei" panose="020B0503020204020204" pitchFamily="34" charset="-122"/>
                    </a:defRPr>
                  </a:lvl8pPr>
                  <a:lvl9pPr marL="3886200" indent="-228600" defTabSz="449263" eaLnBrk="0" fontAlgn="base" hangingPunct="0">
                    <a:lnSpc>
                      <a:spcPct val="97000"/>
                    </a:lnSpc>
                    <a:spcBef>
                      <a:spcPct val="0"/>
                    </a:spcBef>
                    <a:spcAft>
                      <a:spcPts val="288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Microsoft YaHei" panose="020B0503020204020204" pitchFamily="34" charset="-122"/>
                    </a:defRPr>
                  </a:lvl9pPr>
                </a:lstStyle>
                <a:p>
                  <a:pPr eaLnBrk="1">
                    <a:lnSpc>
                      <a:spcPct val="90000"/>
                    </a:lnSpc>
                    <a:spcAft>
                      <a:spcPct val="0"/>
                    </a:spcAft>
                    <a:buClrTx/>
                    <a:buSzPct val="115000"/>
                    <a:buFontTx/>
                    <a:buNone/>
                  </a:pPr>
                  <a:r>
                    <a:rPr lang="en-US" altLang="en-US" sz="1400"/>
                    <a:t>Typically last 8 hours of RSS per language</a:t>
                  </a:r>
                </a:p>
              </p:txBody>
            </p:sp>
          </p:grpSp>
          <p:sp>
            <p:nvSpPr>
              <p:cNvPr id="10265" name="Text Box 17"/>
              <p:cNvSpPr txBox="1">
                <a:spLocks noChangeArrowheads="1"/>
              </p:cNvSpPr>
              <p:nvPr/>
            </p:nvSpPr>
            <p:spPr bwMode="auto">
              <a:xfrm>
                <a:off x="1259" y="1583"/>
                <a:ext cx="120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160" tIns="45360" rIns="92160" bIns="45360">
                <a:spAutoFit/>
              </a:bodyPr>
              <a:lstStyle>
                <a:lvl1pPr marL="361950" indent="-360363">
                  <a:lnSpc>
                    <a:spcPct val="97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361950" algn="l"/>
                    <a:tab pos="1276350" algn="l"/>
                    <a:tab pos="2190750" algn="l"/>
                    <a:tab pos="3105150" algn="l"/>
                    <a:tab pos="4019550" algn="l"/>
                    <a:tab pos="4933950" algn="l"/>
                    <a:tab pos="5848350" algn="l"/>
                    <a:tab pos="6762750" algn="l"/>
                    <a:tab pos="7677150" algn="l"/>
                    <a:tab pos="8591550" algn="l"/>
                    <a:tab pos="9505950" algn="l"/>
                    <a:tab pos="10420350" algn="l"/>
                  </a:tabLst>
                  <a:defRPr sz="2400">
                    <a:solidFill>
                      <a:srgbClr val="000000"/>
                    </a:solidFill>
                    <a:latin typeface="Arial Narrow" panose="020B0606020202030204" pitchFamily="34" charset="0"/>
                    <a:ea typeface="Microsoft YaHei" panose="020B0503020204020204" pitchFamily="34" charset="-122"/>
                  </a:defRPr>
                </a:lvl1pPr>
                <a:lvl2pPr>
                  <a:lnSpc>
                    <a:spcPct val="97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361950" algn="l"/>
                    <a:tab pos="1276350" algn="l"/>
                    <a:tab pos="2190750" algn="l"/>
                    <a:tab pos="3105150" algn="l"/>
                    <a:tab pos="4019550" algn="l"/>
                    <a:tab pos="4933950" algn="l"/>
                    <a:tab pos="5848350" algn="l"/>
                    <a:tab pos="6762750" algn="l"/>
                    <a:tab pos="7677150" algn="l"/>
                    <a:tab pos="8591550" algn="l"/>
                    <a:tab pos="9505950" algn="l"/>
                    <a:tab pos="10420350" algn="l"/>
                  </a:tabLst>
                  <a:defRPr sz="2000">
                    <a:solidFill>
                      <a:srgbClr val="000000"/>
                    </a:solidFill>
                    <a:latin typeface="Arial Narrow" panose="020B0606020202030204" pitchFamily="34" charset="0"/>
                    <a:ea typeface="Microsoft YaHei" panose="020B0503020204020204" pitchFamily="34" charset="-122"/>
                  </a:defRPr>
                </a:lvl2pPr>
                <a:lvl3pPr>
                  <a:lnSpc>
                    <a:spcPct val="97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361950" algn="l"/>
                    <a:tab pos="1276350" algn="l"/>
                    <a:tab pos="2190750" algn="l"/>
                    <a:tab pos="3105150" algn="l"/>
                    <a:tab pos="4019550" algn="l"/>
                    <a:tab pos="4933950" algn="l"/>
                    <a:tab pos="5848350" algn="l"/>
                    <a:tab pos="6762750" algn="l"/>
                    <a:tab pos="7677150" algn="l"/>
                    <a:tab pos="8591550" algn="l"/>
                    <a:tab pos="9505950" algn="l"/>
                    <a:tab pos="10420350" algn="l"/>
                  </a:tabLst>
                  <a:defRPr sz="2000">
                    <a:solidFill>
                      <a:srgbClr val="000000"/>
                    </a:solidFill>
                    <a:latin typeface="Arial Narrow" panose="020B0606020202030204" pitchFamily="34" charset="0"/>
                    <a:ea typeface="Microsoft YaHei" panose="020B0503020204020204" pitchFamily="34" charset="-122"/>
                  </a:defRPr>
                </a:lvl3pPr>
                <a:lvl4pPr>
                  <a:lnSpc>
                    <a:spcPct val="97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361950" algn="l"/>
                    <a:tab pos="1276350" algn="l"/>
                    <a:tab pos="2190750" algn="l"/>
                    <a:tab pos="3105150" algn="l"/>
                    <a:tab pos="4019550" algn="l"/>
                    <a:tab pos="4933950" algn="l"/>
                    <a:tab pos="5848350" algn="l"/>
                    <a:tab pos="6762750" algn="l"/>
                    <a:tab pos="7677150" algn="l"/>
                    <a:tab pos="8591550" algn="l"/>
                    <a:tab pos="9505950" algn="l"/>
                    <a:tab pos="10420350" algn="l"/>
                  </a:tabLst>
                  <a:defRPr sz="2000">
                    <a:solidFill>
                      <a:srgbClr val="000000"/>
                    </a:solidFill>
                    <a:latin typeface="Arial Narrow" panose="020B0606020202030204" pitchFamily="34" charset="0"/>
                    <a:ea typeface="Microsoft YaHei" panose="020B0503020204020204" pitchFamily="34" charset="-122"/>
                  </a:defRPr>
                </a:lvl4pPr>
                <a:lvl5pPr>
                  <a:lnSpc>
                    <a:spcPct val="97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361950" algn="l"/>
                    <a:tab pos="1276350" algn="l"/>
                    <a:tab pos="2190750" algn="l"/>
                    <a:tab pos="3105150" algn="l"/>
                    <a:tab pos="4019550" algn="l"/>
                    <a:tab pos="4933950" algn="l"/>
                    <a:tab pos="5848350" algn="l"/>
                    <a:tab pos="6762750" algn="l"/>
                    <a:tab pos="7677150" algn="l"/>
                    <a:tab pos="8591550" algn="l"/>
                    <a:tab pos="9505950" algn="l"/>
                    <a:tab pos="10420350" algn="l"/>
                  </a:tabLst>
                  <a:defRPr sz="2000">
                    <a:solidFill>
                      <a:srgbClr val="000000"/>
                    </a:solidFill>
                    <a:latin typeface="Arial Narrow" panose="020B060602020203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lnSpc>
                    <a:spcPct val="97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361950" algn="l"/>
                    <a:tab pos="1276350" algn="l"/>
                    <a:tab pos="2190750" algn="l"/>
                    <a:tab pos="3105150" algn="l"/>
                    <a:tab pos="4019550" algn="l"/>
                    <a:tab pos="4933950" algn="l"/>
                    <a:tab pos="5848350" algn="l"/>
                    <a:tab pos="6762750" algn="l"/>
                    <a:tab pos="7677150" algn="l"/>
                    <a:tab pos="8591550" algn="l"/>
                    <a:tab pos="9505950" algn="l"/>
                    <a:tab pos="10420350" algn="l"/>
                  </a:tabLst>
                  <a:defRPr sz="2000">
                    <a:solidFill>
                      <a:srgbClr val="000000"/>
                    </a:solidFill>
                    <a:latin typeface="Arial Narrow" panose="020B060602020203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lnSpc>
                    <a:spcPct val="97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361950" algn="l"/>
                    <a:tab pos="1276350" algn="l"/>
                    <a:tab pos="2190750" algn="l"/>
                    <a:tab pos="3105150" algn="l"/>
                    <a:tab pos="4019550" algn="l"/>
                    <a:tab pos="4933950" algn="l"/>
                    <a:tab pos="5848350" algn="l"/>
                    <a:tab pos="6762750" algn="l"/>
                    <a:tab pos="7677150" algn="l"/>
                    <a:tab pos="8591550" algn="l"/>
                    <a:tab pos="9505950" algn="l"/>
                    <a:tab pos="10420350" algn="l"/>
                  </a:tabLst>
                  <a:defRPr sz="2000">
                    <a:solidFill>
                      <a:srgbClr val="000000"/>
                    </a:solidFill>
                    <a:latin typeface="Arial Narrow" panose="020B060602020203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lnSpc>
                    <a:spcPct val="97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361950" algn="l"/>
                    <a:tab pos="1276350" algn="l"/>
                    <a:tab pos="2190750" algn="l"/>
                    <a:tab pos="3105150" algn="l"/>
                    <a:tab pos="4019550" algn="l"/>
                    <a:tab pos="4933950" algn="l"/>
                    <a:tab pos="5848350" algn="l"/>
                    <a:tab pos="6762750" algn="l"/>
                    <a:tab pos="7677150" algn="l"/>
                    <a:tab pos="8591550" algn="l"/>
                    <a:tab pos="9505950" algn="l"/>
                    <a:tab pos="10420350" algn="l"/>
                  </a:tabLst>
                  <a:defRPr sz="2000">
                    <a:solidFill>
                      <a:srgbClr val="000000"/>
                    </a:solidFill>
                    <a:latin typeface="Arial Narrow" panose="020B060602020203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lnSpc>
                    <a:spcPct val="97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361950" algn="l"/>
                    <a:tab pos="1276350" algn="l"/>
                    <a:tab pos="2190750" algn="l"/>
                    <a:tab pos="3105150" algn="l"/>
                    <a:tab pos="4019550" algn="l"/>
                    <a:tab pos="4933950" algn="l"/>
                    <a:tab pos="5848350" algn="l"/>
                    <a:tab pos="6762750" algn="l"/>
                    <a:tab pos="7677150" algn="l"/>
                    <a:tab pos="8591550" algn="l"/>
                    <a:tab pos="9505950" algn="l"/>
                    <a:tab pos="10420350" algn="l"/>
                  </a:tabLst>
                  <a:defRPr sz="2000">
                    <a:solidFill>
                      <a:srgbClr val="000000"/>
                    </a:solidFill>
                    <a:latin typeface="Arial Narrow" panose="020B060602020203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eaLnBrk="1">
                  <a:lnSpc>
                    <a:spcPct val="90000"/>
                  </a:lnSpc>
                  <a:spcAft>
                    <a:spcPct val="0"/>
                  </a:spcAft>
                  <a:buClrTx/>
                  <a:buSzPct val="115000"/>
                  <a:buFontTx/>
                  <a:buNone/>
                </a:pPr>
                <a:r>
                  <a:rPr lang="en-US" altLang="en-US" sz="1800" b="1"/>
                  <a:t>RSS Cache</a:t>
                </a:r>
              </a:p>
            </p:txBody>
          </p:sp>
        </p:grpSp>
        <p:sp>
          <p:nvSpPr>
            <p:cNvPr id="10250" name="AutoShape 18"/>
            <p:cNvSpPr>
              <a:spLocks noChangeArrowheads="1"/>
            </p:cNvSpPr>
            <p:nvPr/>
          </p:nvSpPr>
          <p:spPr bwMode="auto">
            <a:xfrm>
              <a:off x="3513138" y="3573463"/>
              <a:ext cx="288925" cy="431800"/>
            </a:xfrm>
            <a:prstGeom prst="rightArrow">
              <a:avLst>
                <a:gd name="adj1" fmla="val 43935"/>
                <a:gd name="adj2" fmla="val 46273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sp>
          <p:nvSpPr>
            <p:cNvPr id="10251" name="AutoShape 19"/>
            <p:cNvSpPr>
              <a:spLocks noChangeArrowheads="1"/>
            </p:cNvSpPr>
            <p:nvPr/>
          </p:nvSpPr>
          <p:spPr bwMode="auto">
            <a:xfrm rot="-5400000">
              <a:off x="8229600" y="5553075"/>
              <a:ext cx="2016125" cy="504825"/>
            </a:xfrm>
            <a:prstGeom prst="flowChartProcess">
              <a:avLst/>
            </a:prstGeom>
            <a:solidFill>
              <a:srgbClr val="FFFFCC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7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7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7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7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7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93000"/>
                </a:lnSpc>
                <a:spcAft>
                  <a:spcPct val="0"/>
                </a:spcAft>
                <a:buClrTx/>
                <a:buSzPct val="115000"/>
                <a:buFontTx/>
                <a:buNone/>
              </a:pPr>
              <a:r>
                <a:rPr lang="en-US" altLang="en-US" sz="1800" b="1"/>
                <a:t>Stories</a:t>
              </a:r>
            </a:p>
          </p:txBody>
        </p:sp>
        <p:sp>
          <p:nvSpPr>
            <p:cNvPr id="10252" name="AutoShape 20"/>
            <p:cNvSpPr>
              <a:spLocks noChangeArrowheads="1"/>
            </p:cNvSpPr>
            <p:nvPr/>
          </p:nvSpPr>
          <p:spPr bwMode="auto">
            <a:xfrm rot="-5400000">
              <a:off x="5961857" y="3142456"/>
              <a:ext cx="2087562" cy="504825"/>
            </a:xfrm>
            <a:prstGeom prst="flowChartProcess">
              <a:avLst/>
            </a:prstGeom>
            <a:solidFill>
              <a:srgbClr val="969696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7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7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7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7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7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93000"/>
                </a:lnSpc>
                <a:spcAft>
                  <a:spcPct val="0"/>
                </a:spcAft>
                <a:buClrTx/>
                <a:buSzPct val="115000"/>
                <a:buFontTx/>
                <a:buNone/>
              </a:pPr>
              <a:r>
                <a:rPr lang="en-US" altLang="en-US" sz="1800" b="1"/>
                <a:t>Summaries</a:t>
              </a:r>
            </a:p>
          </p:txBody>
        </p:sp>
        <p:sp>
          <p:nvSpPr>
            <p:cNvPr id="10253" name="AutoShape 21"/>
            <p:cNvSpPr>
              <a:spLocks noChangeArrowheads="1"/>
            </p:cNvSpPr>
            <p:nvPr/>
          </p:nvSpPr>
          <p:spPr bwMode="auto">
            <a:xfrm rot="-5400000">
              <a:off x="5241132" y="1774031"/>
              <a:ext cx="2087562" cy="504825"/>
            </a:xfrm>
            <a:prstGeom prst="flowChartProcess">
              <a:avLst/>
            </a:prstGeom>
            <a:solidFill>
              <a:srgbClr val="969696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7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7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7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7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7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93000"/>
                </a:lnSpc>
                <a:spcAft>
                  <a:spcPct val="0"/>
                </a:spcAft>
                <a:buClrTx/>
                <a:buSzPct val="115000"/>
                <a:buFontTx/>
                <a:buNone/>
              </a:pPr>
              <a:r>
                <a:rPr lang="en-US" altLang="en-US" sz="1800" b="1"/>
                <a:t> Entity Recogniser</a:t>
              </a:r>
            </a:p>
          </p:txBody>
        </p:sp>
        <p:sp>
          <p:nvSpPr>
            <p:cNvPr id="10254" name="AutoShape 22"/>
            <p:cNvSpPr>
              <a:spLocks noChangeArrowheads="1"/>
            </p:cNvSpPr>
            <p:nvPr/>
          </p:nvSpPr>
          <p:spPr bwMode="auto">
            <a:xfrm rot="-5400000">
              <a:off x="6861969" y="2026444"/>
              <a:ext cx="2303463" cy="504825"/>
            </a:xfrm>
            <a:prstGeom prst="flowChartProcess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7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7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7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7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7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93000"/>
                </a:lnSpc>
                <a:spcAft>
                  <a:spcPct val="0"/>
                </a:spcAft>
                <a:buClrTx/>
                <a:buSzPct val="115000"/>
                <a:buFontTx/>
                <a:buNone/>
              </a:pPr>
              <a:r>
                <a:rPr lang="en-US" altLang="en-US" sz="1800" b="1"/>
                <a:t>Cross lingual Clustering</a:t>
              </a:r>
            </a:p>
          </p:txBody>
        </p:sp>
        <p:sp>
          <p:nvSpPr>
            <p:cNvPr id="10255" name="AutoShape 23"/>
            <p:cNvSpPr>
              <a:spLocks noChangeArrowheads="1"/>
            </p:cNvSpPr>
            <p:nvPr/>
          </p:nvSpPr>
          <p:spPr bwMode="auto">
            <a:xfrm>
              <a:off x="3873500" y="5084763"/>
              <a:ext cx="287338" cy="1152525"/>
            </a:xfrm>
            <a:prstGeom prst="downArrow">
              <a:avLst>
                <a:gd name="adj1" fmla="val 55806"/>
                <a:gd name="adj2" fmla="val 74390"/>
              </a:avLst>
            </a:prstGeom>
            <a:solidFill>
              <a:srgbClr val="FFFF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sp>
          <p:nvSpPr>
            <p:cNvPr id="10256" name="AutoShape 24"/>
            <p:cNvSpPr>
              <a:spLocks noChangeArrowheads="1"/>
            </p:cNvSpPr>
            <p:nvPr/>
          </p:nvSpPr>
          <p:spPr bwMode="auto">
            <a:xfrm>
              <a:off x="2144713" y="5300663"/>
              <a:ext cx="1346200" cy="720725"/>
            </a:xfrm>
            <a:prstGeom prst="wedgeRoundRectCallout">
              <a:avLst>
                <a:gd name="adj1" fmla="val 81602"/>
                <a:gd name="adj2" fmla="val 31278"/>
                <a:gd name="adj3" fmla="val 16667"/>
              </a:avLst>
            </a:prstGeom>
            <a:solidFill>
              <a:srgbClr val="FFFF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160" tIns="45360" rIns="92160" bIns="45360" anchor="ctr"/>
            <a:lstStyle>
              <a:lvl1pPr>
                <a:lnSpc>
                  <a:spcPct val="97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7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7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7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7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90000"/>
                </a:lnSpc>
                <a:spcAft>
                  <a:spcPct val="0"/>
                </a:spcAft>
                <a:buClrTx/>
                <a:buSzPct val="115000"/>
                <a:buFontTx/>
                <a:buNone/>
              </a:pPr>
              <a:r>
                <a:rPr lang="en-US" altLang="en-US" sz="1400"/>
                <a:t>Breaking news, based on cluster growth</a:t>
              </a:r>
            </a:p>
          </p:txBody>
        </p:sp>
        <p:sp>
          <p:nvSpPr>
            <p:cNvPr id="10257" name="AutoShape 25"/>
            <p:cNvSpPr>
              <a:spLocks noChangeArrowheads="1"/>
            </p:cNvSpPr>
            <p:nvPr/>
          </p:nvSpPr>
          <p:spPr bwMode="auto">
            <a:xfrm>
              <a:off x="3656013" y="6248400"/>
              <a:ext cx="792162" cy="609600"/>
            </a:xfrm>
            <a:prstGeom prst="flowChartOffpageConnector">
              <a:avLst/>
            </a:prstGeom>
            <a:solidFill>
              <a:srgbClr val="FFFF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160" tIns="45360" rIns="92160" bIns="45360" anchor="ctr"/>
            <a:lstStyle>
              <a:lvl1pPr marL="361950" indent="-360363">
                <a:lnSpc>
                  <a:spcPct val="97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61950" algn="l"/>
                  <a:tab pos="1276350" algn="l"/>
                  <a:tab pos="2190750" algn="l"/>
                  <a:tab pos="3105150" algn="l"/>
                  <a:tab pos="4019550" algn="l"/>
                  <a:tab pos="4933950" algn="l"/>
                  <a:tab pos="5848350" algn="l"/>
                  <a:tab pos="6762750" algn="l"/>
                  <a:tab pos="7677150" algn="l"/>
                  <a:tab pos="8591550" algn="l"/>
                  <a:tab pos="9505950" algn="l"/>
                  <a:tab pos="10420350" algn="l"/>
                </a:tabLst>
                <a:defRPr sz="24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7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61950" algn="l"/>
                  <a:tab pos="1276350" algn="l"/>
                  <a:tab pos="2190750" algn="l"/>
                  <a:tab pos="3105150" algn="l"/>
                  <a:tab pos="4019550" algn="l"/>
                  <a:tab pos="4933950" algn="l"/>
                  <a:tab pos="5848350" algn="l"/>
                  <a:tab pos="6762750" algn="l"/>
                  <a:tab pos="7677150" algn="l"/>
                  <a:tab pos="8591550" algn="l"/>
                  <a:tab pos="9505950" algn="l"/>
                  <a:tab pos="1042035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7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61950" algn="l"/>
                  <a:tab pos="1276350" algn="l"/>
                  <a:tab pos="2190750" algn="l"/>
                  <a:tab pos="3105150" algn="l"/>
                  <a:tab pos="4019550" algn="l"/>
                  <a:tab pos="4933950" algn="l"/>
                  <a:tab pos="5848350" algn="l"/>
                  <a:tab pos="6762750" algn="l"/>
                  <a:tab pos="7677150" algn="l"/>
                  <a:tab pos="8591550" algn="l"/>
                  <a:tab pos="9505950" algn="l"/>
                  <a:tab pos="1042035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7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61950" algn="l"/>
                  <a:tab pos="1276350" algn="l"/>
                  <a:tab pos="2190750" algn="l"/>
                  <a:tab pos="3105150" algn="l"/>
                  <a:tab pos="4019550" algn="l"/>
                  <a:tab pos="4933950" algn="l"/>
                  <a:tab pos="5848350" algn="l"/>
                  <a:tab pos="6762750" algn="l"/>
                  <a:tab pos="7677150" algn="l"/>
                  <a:tab pos="8591550" algn="l"/>
                  <a:tab pos="9505950" algn="l"/>
                  <a:tab pos="1042035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7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61950" algn="l"/>
                  <a:tab pos="1276350" algn="l"/>
                  <a:tab pos="2190750" algn="l"/>
                  <a:tab pos="3105150" algn="l"/>
                  <a:tab pos="4019550" algn="l"/>
                  <a:tab pos="4933950" algn="l"/>
                  <a:tab pos="5848350" algn="l"/>
                  <a:tab pos="6762750" algn="l"/>
                  <a:tab pos="7677150" algn="l"/>
                  <a:tab pos="8591550" algn="l"/>
                  <a:tab pos="9505950" algn="l"/>
                  <a:tab pos="1042035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61950" algn="l"/>
                  <a:tab pos="1276350" algn="l"/>
                  <a:tab pos="2190750" algn="l"/>
                  <a:tab pos="3105150" algn="l"/>
                  <a:tab pos="4019550" algn="l"/>
                  <a:tab pos="4933950" algn="l"/>
                  <a:tab pos="5848350" algn="l"/>
                  <a:tab pos="6762750" algn="l"/>
                  <a:tab pos="7677150" algn="l"/>
                  <a:tab pos="8591550" algn="l"/>
                  <a:tab pos="9505950" algn="l"/>
                  <a:tab pos="1042035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61950" algn="l"/>
                  <a:tab pos="1276350" algn="l"/>
                  <a:tab pos="2190750" algn="l"/>
                  <a:tab pos="3105150" algn="l"/>
                  <a:tab pos="4019550" algn="l"/>
                  <a:tab pos="4933950" algn="l"/>
                  <a:tab pos="5848350" algn="l"/>
                  <a:tab pos="6762750" algn="l"/>
                  <a:tab pos="7677150" algn="l"/>
                  <a:tab pos="8591550" algn="l"/>
                  <a:tab pos="9505950" algn="l"/>
                  <a:tab pos="1042035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61950" algn="l"/>
                  <a:tab pos="1276350" algn="l"/>
                  <a:tab pos="2190750" algn="l"/>
                  <a:tab pos="3105150" algn="l"/>
                  <a:tab pos="4019550" algn="l"/>
                  <a:tab pos="4933950" algn="l"/>
                  <a:tab pos="5848350" algn="l"/>
                  <a:tab pos="6762750" algn="l"/>
                  <a:tab pos="7677150" algn="l"/>
                  <a:tab pos="8591550" algn="l"/>
                  <a:tab pos="9505950" algn="l"/>
                  <a:tab pos="1042035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61950" algn="l"/>
                  <a:tab pos="1276350" algn="l"/>
                  <a:tab pos="2190750" algn="l"/>
                  <a:tab pos="3105150" algn="l"/>
                  <a:tab pos="4019550" algn="l"/>
                  <a:tab pos="4933950" algn="l"/>
                  <a:tab pos="5848350" algn="l"/>
                  <a:tab pos="6762750" algn="l"/>
                  <a:tab pos="7677150" algn="l"/>
                  <a:tab pos="8591550" algn="l"/>
                  <a:tab pos="9505950" algn="l"/>
                  <a:tab pos="1042035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90000"/>
                </a:lnSpc>
                <a:spcAft>
                  <a:spcPct val="0"/>
                </a:spcAft>
                <a:buClrTx/>
                <a:buSzPct val="115000"/>
                <a:buFontTx/>
                <a:buNone/>
              </a:pPr>
              <a:r>
                <a:rPr lang="en-US" altLang="en-US" sz="1400"/>
                <a:t>Mailer/SMS</a:t>
              </a:r>
            </a:p>
          </p:txBody>
        </p:sp>
        <p:sp>
          <p:nvSpPr>
            <p:cNvPr id="10258" name="Text Box 26"/>
            <p:cNvSpPr txBox="1">
              <a:spLocks noChangeArrowheads="1"/>
            </p:cNvSpPr>
            <p:nvPr/>
          </p:nvSpPr>
          <p:spPr bwMode="auto">
            <a:xfrm>
              <a:off x="22225" y="2565400"/>
              <a:ext cx="1181100" cy="2286000"/>
            </a:xfrm>
            <a:prstGeom prst="rect">
              <a:avLst/>
            </a:prstGeom>
            <a:solidFill>
              <a:srgbClr val="FFFF99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7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7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7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7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7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93000"/>
                </a:lnSpc>
                <a:spcAft>
                  <a:spcPct val="0"/>
                </a:spcAft>
                <a:buClrTx/>
                <a:buSzPct val="115000"/>
                <a:buFontTx/>
                <a:buNone/>
              </a:pPr>
              <a:r>
                <a:rPr lang="en-US" altLang="en-US" sz="1800" b="1"/>
                <a:t>RSS+</a:t>
              </a:r>
            </a:p>
            <a:p>
              <a:pPr algn="ctr" eaLnBrk="1">
                <a:lnSpc>
                  <a:spcPct val="93000"/>
                </a:lnSpc>
                <a:spcAft>
                  <a:spcPct val="0"/>
                </a:spcAft>
                <a:buClrTx/>
                <a:buSzPct val="115000"/>
                <a:buFontTx/>
                <a:buNone/>
              </a:pPr>
              <a:r>
                <a:rPr lang="en-US" altLang="en-US" sz="1800" b="1"/>
                <a:t>&lt;text&gt;</a:t>
              </a:r>
            </a:p>
            <a:p>
              <a:pPr algn="ctr" eaLnBrk="1">
                <a:lnSpc>
                  <a:spcPct val="93000"/>
                </a:lnSpc>
                <a:spcAft>
                  <a:spcPct val="0"/>
                </a:spcAft>
                <a:buClrTx/>
                <a:buSzPct val="115000"/>
                <a:buFontTx/>
                <a:buNone/>
              </a:pPr>
              <a:r>
                <a:rPr lang="en-US" altLang="en-US" sz="1800" b="1"/>
                <a:t>&lt;entity&gt;</a:t>
              </a:r>
            </a:p>
            <a:p>
              <a:pPr algn="ctr" eaLnBrk="1">
                <a:lnSpc>
                  <a:spcPct val="93000"/>
                </a:lnSpc>
                <a:spcAft>
                  <a:spcPct val="0"/>
                </a:spcAft>
                <a:buClrTx/>
                <a:buSzPct val="115000"/>
                <a:buFontTx/>
                <a:buNone/>
              </a:pPr>
              <a:r>
                <a:rPr lang="en-US" altLang="en-US" sz="1800" b="1"/>
                <a:t>&lt;geo&gt;</a:t>
              </a:r>
            </a:p>
            <a:p>
              <a:pPr algn="ctr" eaLnBrk="1">
                <a:lnSpc>
                  <a:spcPct val="93000"/>
                </a:lnSpc>
                <a:spcAft>
                  <a:spcPct val="0"/>
                </a:spcAft>
                <a:buClrTx/>
                <a:buSzPct val="115000"/>
                <a:buFontTx/>
                <a:buNone/>
              </a:pPr>
              <a:r>
                <a:rPr lang="en-US" altLang="en-US" sz="1800" b="1"/>
                <a:t>&lt;quote&gt;</a:t>
              </a:r>
            </a:p>
            <a:p>
              <a:pPr algn="ctr" eaLnBrk="1">
                <a:lnSpc>
                  <a:spcPct val="93000"/>
                </a:lnSpc>
                <a:spcAft>
                  <a:spcPct val="0"/>
                </a:spcAft>
                <a:buClrTx/>
                <a:buSzPct val="115000"/>
                <a:buFontTx/>
                <a:buNone/>
              </a:pPr>
              <a:r>
                <a:rPr lang="en-US" altLang="en-US" sz="1800" b="1"/>
                <a:t>&lt;tonality&gt;</a:t>
              </a:r>
            </a:p>
            <a:p>
              <a:pPr algn="ctr" eaLnBrk="1">
                <a:lnSpc>
                  <a:spcPct val="93000"/>
                </a:lnSpc>
                <a:spcAft>
                  <a:spcPct val="0"/>
                </a:spcAft>
                <a:buClrTx/>
                <a:buSzPct val="115000"/>
                <a:buFontTx/>
                <a:buNone/>
              </a:pPr>
              <a:r>
                <a:rPr lang="en-US" altLang="en-US" sz="1800" b="1"/>
                <a:t>&lt;category&gt;</a:t>
              </a:r>
            </a:p>
            <a:p>
              <a:pPr algn="ctr" eaLnBrk="1">
                <a:lnSpc>
                  <a:spcPct val="93000"/>
                </a:lnSpc>
                <a:spcAft>
                  <a:spcPct val="0"/>
                </a:spcAft>
                <a:buClrTx/>
                <a:buSzPct val="115000"/>
                <a:buFontTx/>
                <a:buNone/>
              </a:pPr>
              <a:r>
                <a:rPr lang="en-US" altLang="en-US" sz="1800" b="1"/>
                <a:t>duplicate=</a:t>
              </a:r>
            </a:p>
          </p:txBody>
        </p:sp>
        <p:pic>
          <p:nvPicPr>
            <p:cNvPr id="10259" name="Picture 2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400" y="2133600"/>
              <a:ext cx="360363" cy="34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60" name="Picture 2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5613" y="4581525"/>
              <a:ext cx="360362" cy="34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61" name="Picture 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2013" y="3284538"/>
              <a:ext cx="361950" cy="34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62" name="Picture 3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88" y="6381750"/>
              <a:ext cx="360362" cy="34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63" name="Text Box 31"/>
            <p:cNvSpPr txBox="1">
              <a:spLocks noChangeArrowheads="1"/>
            </p:cNvSpPr>
            <p:nvPr/>
          </p:nvSpPr>
          <p:spPr bwMode="auto">
            <a:xfrm>
              <a:off x="65088" y="6381750"/>
              <a:ext cx="2657475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160" tIns="45360" rIns="92160" bIns="45360">
              <a:spAutoFit/>
            </a:bodyPr>
            <a:lstStyle>
              <a:lvl1pPr marL="361950" indent="-360363">
                <a:lnSpc>
                  <a:spcPct val="97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61950" algn="l"/>
                  <a:tab pos="1276350" algn="l"/>
                  <a:tab pos="2190750" algn="l"/>
                  <a:tab pos="3105150" algn="l"/>
                  <a:tab pos="4019550" algn="l"/>
                  <a:tab pos="4933950" algn="l"/>
                  <a:tab pos="5848350" algn="l"/>
                  <a:tab pos="6762750" algn="l"/>
                  <a:tab pos="7677150" algn="l"/>
                  <a:tab pos="8591550" algn="l"/>
                  <a:tab pos="9505950" algn="l"/>
                  <a:tab pos="10420350" algn="l"/>
                </a:tabLst>
                <a:defRPr sz="24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7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61950" algn="l"/>
                  <a:tab pos="1276350" algn="l"/>
                  <a:tab pos="2190750" algn="l"/>
                  <a:tab pos="3105150" algn="l"/>
                  <a:tab pos="4019550" algn="l"/>
                  <a:tab pos="4933950" algn="l"/>
                  <a:tab pos="5848350" algn="l"/>
                  <a:tab pos="6762750" algn="l"/>
                  <a:tab pos="7677150" algn="l"/>
                  <a:tab pos="8591550" algn="l"/>
                  <a:tab pos="9505950" algn="l"/>
                  <a:tab pos="1042035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7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61950" algn="l"/>
                  <a:tab pos="1276350" algn="l"/>
                  <a:tab pos="2190750" algn="l"/>
                  <a:tab pos="3105150" algn="l"/>
                  <a:tab pos="4019550" algn="l"/>
                  <a:tab pos="4933950" algn="l"/>
                  <a:tab pos="5848350" algn="l"/>
                  <a:tab pos="6762750" algn="l"/>
                  <a:tab pos="7677150" algn="l"/>
                  <a:tab pos="8591550" algn="l"/>
                  <a:tab pos="9505950" algn="l"/>
                  <a:tab pos="1042035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7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61950" algn="l"/>
                  <a:tab pos="1276350" algn="l"/>
                  <a:tab pos="2190750" algn="l"/>
                  <a:tab pos="3105150" algn="l"/>
                  <a:tab pos="4019550" algn="l"/>
                  <a:tab pos="4933950" algn="l"/>
                  <a:tab pos="5848350" algn="l"/>
                  <a:tab pos="6762750" algn="l"/>
                  <a:tab pos="7677150" algn="l"/>
                  <a:tab pos="8591550" algn="l"/>
                  <a:tab pos="9505950" algn="l"/>
                  <a:tab pos="1042035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7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61950" algn="l"/>
                  <a:tab pos="1276350" algn="l"/>
                  <a:tab pos="2190750" algn="l"/>
                  <a:tab pos="3105150" algn="l"/>
                  <a:tab pos="4019550" algn="l"/>
                  <a:tab pos="4933950" algn="l"/>
                  <a:tab pos="5848350" algn="l"/>
                  <a:tab pos="6762750" algn="l"/>
                  <a:tab pos="7677150" algn="l"/>
                  <a:tab pos="8591550" algn="l"/>
                  <a:tab pos="9505950" algn="l"/>
                  <a:tab pos="1042035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61950" algn="l"/>
                  <a:tab pos="1276350" algn="l"/>
                  <a:tab pos="2190750" algn="l"/>
                  <a:tab pos="3105150" algn="l"/>
                  <a:tab pos="4019550" algn="l"/>
                  <a:tab pos="4933950" algn="l"/>
                  <a:tab pos="5848350" algn="l"/>
                  <a:tab pos="6762750" algn="l"/>
                  <a:tab pos="7677150" algn="l"/>
                  <a:tab pos="8591550" algn="l"/>
                  <a:tab pos="9505950" algn="l"/>
                  <a:tab pos="1042035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61950" algn="l"/>
                  <a:tab pos="1276350" algn="l"/>
                  <a:tab pos="2190750" algn="l"/>
                  <a:tab pos="3105150" algn="l"/>
                  <a:tab pos="4019550" algn="l"/>
                  <a:tab pos="4933950" algn="l"/>
                  <a:tab pos="5848350" algn="l"/>
                  <a:tab pos="6762750" algn="l"/>
                  <a:tab pos="7677150" algn="l"/>
                  <a:tab pos="8591550" algn="l"/>
                  <a:tab pos="9505950" algn="l"/>
                  <a:tab pos="1042035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61950" algn="l"/>
                  <a:tab pos="1276350" algn="l"/>
                  <a:tab pos="2190750" algn="l"/>
                  <a:tab pos="3105150" algn="l"/>
                  <a:tab pos="4019550" algn="l"/>
                  <a:tab pos="4933950" algn="l"/>
                  <a:tab pos="5848350" algn="l"/>
                  <a:tab pos="6762750" algn="l"/>
                  <a:tab pos="7677150" algn="l"/>
                  <a:tab pos="8591550" algn="l"/>
                  <a:tab pos="9505950" algn="l"/>
                  <a:tab pos="1042035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61950" algn="l"/>
                  <a:tab pos="1276350" algn="l"/>
                  <a:tab pos="2190750" algn="l"/>
                  <a:tab pos="3105150" algn="l"/>
                  <a:tab pos="4019550" algn="l"/>
                  <a:tab pos="4933950" algn="l"/>
                  <a:tab pos="5848350" algn="l"/>
                  <a:tab pos="6762750" algn="l"/>
                  <a:tab pos="7677150" algn="l"/>
                  <a:tab pos="8591550" algn="l"/>
                  <a:tab pos="9505950" algn="l"/>
                  <a:tab pos="10420350" algn="l"/>
                </a:tabLst>
                <a:defRPr sz="2000">
                  <a:solidFill>
                    <a:srgbClr val="000000"/>
                  </a:solidFill>
                  <a:latin typeface="Arial Narrow" panose="020B0606020202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90000"/>
                </a:lnSpc>
                <a:spcAft>
                  <a:spcPct val="0"/>
                </a:spcAft>
                <a:buClrTx/>
                <a:buSzPct val="115000"/>
                <a:buFontTx/>
                <a:buNone/>
              </a:pPr>
              <a:r>
                <a:rPr lang="en-US" altLang="en-US" sz="1400"/>
                <a:t>Continuously updated RSS</a:t>
              </a:r>
            </a:p>
          </p:txBody>
        </p: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FB452FDC-8351-4B8C-AA58-5103CB66C4E0}"/>
              </a:ext>
            </a:extLst>
          </p:cNvPr>
          <p:cNvSpPr txBox="1">
            <a:spLocks/>
          </p:cNvSpPr>
          <p:nvPr/>
        </p:nvSpPr>
        <p:spPr bwMode="auto">
          <a:xfrm>
            <a:off x="19403" y="1142052"/>
            <a:ext cx="374332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Arial Narrow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Arial Narrow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Arial Narrow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Arial Narrow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Arial Narrow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de-DE" altLang="en-US" sz="2400" kern="0" dirty="0">
                <a:solidFill>
                  <a:schemeClr val="accent2">
                    <a:lumMod val="75000"/>
                  </a:schemeClr>
                </a:solidFill>
              </a:rPr>
              <a:t>EMM Pipeline</a:t>
            </a:r>
            <a:endParaRPr lang="en-GB" altLang="en-US" sz="2400" kern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7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88FE14-2AEB-487D-84D4-F0C9808A3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NEXUS Pipeline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56A3D51C-EDC9-4801-A325-3BA5F8A5D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650" y="3140968"/>
            <a:ext cx="8418700" cy="103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7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20" y="2276475"/>
            <a:ext cx="8229600" cy="1012324"/>
          </a:xfrm>
        </p:spPr>
      </p:pic>
      <p:sp>
        <p:nvSpPr>
          <p:cNvPr id="5" name="TextBox 4"/>
          <p:cNvSpPr txBox="1"/>
          <p:nvPr/>
        </p:nvSpPr>
        <p:spPr>
          <a:xfrm>
            <a:off x="755576" y="3861048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Tokenization and sentence splitting are done via an in-house system for shallow processing</a:t>
            </a:r>
          </a:p>
          <a:p>
            <a:endParaRPr lang="en-US" dirty="0"/>
          </a:p>
          <a:p>
            <a:r>
              <a:rPr lang="en-US" dirty="0" smtClean="0"/>
              <a:t>Sentence splitter uses a list of words like Dr. or Prof. which cannot appear at the end of a sentence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53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8229600" cy="1012324"/>
          </a:xfrm>
        </p:spPr>
      </p:pic>
    </p:spTree>
    <p:extLst>
      <p:ext uri="{BB962C8B-B14F-4D97-AF65-F5344CB8AC3E}">
        <p14:creationId xmlns:p14="http://schemas.microsoft.com/office/powerpoint/2010/main" val="59836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5FA420-CC46-44D0-A23E-22A258FC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NEXUS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1A8BF1-2559-401A-89FB-3961436B6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Using finite state </a:t>
            </a:r>
            <a:r>
              <a:rPr lang="it-IT" dirty="0" err="1"/>
              <a:t>grammars</a:t>
            </a:r>
            <a:r>
              <a:rPr lang="it-IT" dirty="0"/>
              <a:t> the system </a:t>
            </a:r>
            <a:r>
              <a:rPr lang="it-IT" dirty="0" err="1"/>
              <a:t>detects</a:t>
            </a:r>
            <a:r>
              <a:rPr lang="it-IT" dirty="0"/>
              <a:t> in the text information </a:t>
            </a:r>
            <a:r>
              <a:rPr lang="it-IT" dirty="0" err="1"/>
              <a:t>about</a:t>
            </a:r>
            <a:endParaRPr lang="it-IT" dirty="0"/>
          </a:p>
          <a:p>
            <a:pPr lvl="1"/>
            <a:r>
              <a:rPr lang="it-IT" dirty="0" err="1"/>
              <a:t>Killed</a:t>
            </a:r>
            <a:endParaRPr lang="it-IT" dirty="0"/>
          </a:p>
          <a:p>
            <a:pPr lvl="1"/>
            <a:r>
              <a:rPr lang="it-IT" dirty="0" err="1"/>
              <a:t>Injured</a:t>
            </a:r>
            <a:endParaRPr lang="it-IT" dirty="0"/>
          </a:p>
          <a:p>
            <a:pPr lvl="1"/>
            <a:r>
              <a:rPr lang="it-IT" dirty="0" err="1"/>
              <a:t>Perpetrators</a:t>
            </a:r>
            <a:endParaRPr lang="it-IT" dirty="0"/>
          </a:p>
          <a:p>
            <a:pPr lvl="1"/>
            <a:r>
              <a:rPr lang="it-IT" dirty="0" err="1"/>
              <a:t>Arrested</a:t>
            </a:r>
            <a:endParaRPr lang="it-IT" dirty="0"/>
          </a:p>
          <a:p>
            <a:pPr lvl="1"/>
            <a:r>
              <a:rPr lang="it-IT" dirty="0" err="1"/>
              <a:t>Displaced</a:t>
            </a:r>
            <a:r>
              <a:rPr lang="it-IT" dirty="0"/>
              <a:t> </a:t>
            </a:r>
            <a:r>
              <a:rPr lang="it-IT" dirty="0" err="1"/>
              <a:t>people</a:t>
            </a:r>
            <a:endParaRPr lang="it-IT" dirty="0"/>
          </a:p>
          <a:p>
            <a:pPr lvl="1"/>
            <a:r>
              <a:rPr lang="it-IT" dirty="0"/>
              <a:t>Targets of </a:t>
            </a:r>
            <a:r>
              <a:rPr lang="it-IT" dirty="0" err="1"/>
              <a:t>attacks</a:t>
            </a:r>
            <a:r>
              <a:rPr lang="it-IT" dirty="0"/>
              <a:t> – </a:t>
            </a:r>
            <a:r>
              <a:rPr lang="it-IT" dirty="0" err="1"/>
              <a:t>vehicles</a:t>
            </a:r>
            <a:r>
              <a:rPr lang="it-IT" dirty="0"/>
              <a:t>, </a:t>
            </a:r>
            <a:r>
              <a:rPr lang="it-IT" dirty="0" err="1"/>
              <a:t>buildings</a:t>
            </a:r>
            <a:r>
              <a:rPr lang="it-IT" dirty="0"/>
              <a:t>, </a:t>
            </a:r>
            <a:r>
              <a:rPr lang="it-IT" dirty="0" err="1"/>
              <a:t>people</a:t>
            </a:r>
            <a:endParaRPr lang="it-IT" dirty="0"/>
          </a:p>
          <a:p>
            <a:pPr lvl="1"/>
            <a:r>
              <a:rPr lang="it-IT" dirty="0" err="1"/>
              <a:t>Weapons</a:t>
            </a:r>
            <a:endParaRPr lang="it-IT" dirty="0"/>
          </a:p>
          <a:p>
            <a:pPr marL="457200" lvl="1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721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680620"/>
          </a:xfrm>
        </p:spPr>
        <p:txBody>
          <a:bodyPr/>
          <a:lstStyle/>
          <a:p>
            <a:r>
              <a:rPr lang="en-US" dirty="0" smtClean="0"/>
              <a:t>Two-level finite state grammar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00808"/>
            <a:ext cx="8671170" cy="523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3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Europe Media Monitor (EMM)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Europe Media Monitor – a multilingual news monitoring </a:t>
            </a:r>
            <a:r>
              <a:rPr lang="en-US" altLang="en-US" dirty="0" smtClean="0"/>
              <a:t>platform of the European Commission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EMM processes up to 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r>
              <a:rPr lang="en-US" altLang="en-US" dirty="0"/>
              <a:t> languages</a:t>
            </a:r>
          </a:p>
          <a:p>
            <a:endParaRPr lang="en-US" altLang="en-US" dirty="0"/>
          </a:p>
          <a:p>
            <a:r>
              <a:rPr lang="en-US" altLang="en-US" dirty="0"/>
              <a:t>EMM finds 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entities and trends </a:t>
            </a:r>
            <a:r>
              <a:rPr lang="en-US" altLang="en-US" dirty="0"/>
              <a:t>inside the news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 </a:t>
            </a: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D2C927-E65D-4F1D-B020-34BEAA2F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Automatic</a:t>
            </a:r>
            <a:r>
              <a:rPr lang="it-IT" dirty="0"/>
              <a:t> Learning of </a:t>
            </a:r>
            <a:r>
              <a:rPr lang="it-IT" dirty="0" err="1"/>
              <a:t>Lexica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251182-F615-4123-81AA-BB8A33C74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Multilingual</a:t>
            </a:r>
            <a:r>
              <a:rPr lang="it-IT" dirty="0"/>
              <a:t> </a:t>
            </a:r>
            <a:r>
              <a:rPr lang="it-IT" dirty="0" err="1"/>
              <a:t>weakly</a:t>
            </a:r>
            <a:r>
              <a:rPr lang="it-IT" dirty="0"/>
              <a:t> </a:t>
            </a:r>
            <a:r>
              <a:rPr lang="it-IT" dirty="0" err="1"/>
              <a:t>supervised</a:t>
            </a:r>
            <a:r>
              <a:rPr lang="it-IT" dirty="0"/>
              <a:t> </a:t>
            </a:r>
            <a:r>
              <a:rPr lang="it-IT" dirty="0" err="1"/>
              <a:t>lexical</a:t>
            </a:r>
            <a:r>
              <a:rPr lang="it-IT" dirty="0"/>
              <a:t> </a:t>
            </a:r>
            <a:r>
              <a:rPr lang="it-IT" dirty="0" err="1"/>
              <a:t>learning</a:t>
            </a:r>
            <a:r>
              <a:rPr lang="it-IT" dirty="0"/>
              <a:t> </a:t>
            </a:r>
            <a:r>
              <a:rPr lang="it-IT" dirty="0" err="1"/>
              <a:t>tool</a:t>
            </a:r>
            <a:r>
              <a:rPr lang="it-IT" dirty="0"/>
              <a:t> </a:t>
            </a:r>
            <a:r>
              <a:rPr lang="it-IT" i="0" dirty="0"/>
              <a:t>EMM </a:t>
            </a:r>
            <a:r>
              <a:rPr lang="it-IT" i="0" dirty="0" err="1"/>
              <a:t>Terminology</a:t>
            </a:r>
            <a:r>
              <a:rPr lang="it-IT" i="0" dirty="0"/>
              <a:t> </a:t>
            </a:r>
            <a:r>
              <a:rPr lang="it-IT" i="0" dirty="0" err="1"/>
              <a:t>Discovery</a:t>
            </a:r>
            <a:endParaRPr lang="it-IT" i="0" dirty="0"/>
          </a:p>
          <a:p>
            <a:endParaRPr lang="it-IT" i="0" dirty="0"/>
          </a:p>
          <a:p>
            <a:r>
              <a:rPr lang="it-IT" i="0" dirty="0"/>
              <a:t>The </a:t>
            </a:r>
            <a:r>
              <a:rPr lang="it-IT" i="0" dirty="0" err="1"/>
              <a:t>tool</a:t>
            </a:r>
            <a:r>
              <a:rPr lang="it-IT" i="0" dirty="0"/>
              <a:t> </a:t>
            </a:r>
            <a:r>
              <a:rPr lang="it-IT" i="0" dirty="0" err="1"/>
              <a:t>uses</a:t>
            </a:r>
            <a:r>
              <a:rPr lang="it-IT" i="0" dirty="0"/>
              <a:t> </a:t>
            </a:r>
            <a:r>
              <a:rPr lang="it-IT" i="0" dirty="0" err="1"/>
              <a:t>distributional</a:t>
            </a:r>
            <a:r>
              <a:rPr lang="it-IT" i="0" dirty="0"/>
              <a:t> </a:t>
            </a:r>
            <a:r>
              <a:rPr lang="it-IT" i="0" dirty="0" err="1"/>
              <a:t>semantics</a:t>
            </a:r>
            <a:endParaRPr lang="it-IT" i="0" dirty="0"/>
          </a:p>
          <a:p>
            <a:endParaRPr lang="it-IT" i="0" dirty="0"/>
          </a:p>
          <a:p>
            <a:r>
              <a:rPr lang="it-IT" i="0" dirty="0"/>
              <a:t>The user </a:t>
            </a:r>
            <a:r>
              <a:rPr lang="it-IT" i="0" dirty="0" err="1"/>
              <a:t>inserts</a:t>
            </a:r>
            <a:r>
              <a:rPr lang="it-IT" i="0" dirty="0"/>
              <a:t> on the input a </a:t>
            </a:r>
            <a:r>
              <a:rPr lang="it-IT" i="0" dirty="0" err="1"/>
              <a:t>handful</a:t>
            </a:r>
            <a:r>
              <a:rPr lang="it-IT" i="0" dirty="0"/>
              <a:t> of </a:t>
            </a:r>
            <a:r>
              <a:rPr lang="it-IT" i="0" dirty="0" err="1"/>
              <a:t>seed</a:t>
            </a:r>
            <a:r>
              <a:rPr lang="it-IT" i="0" dirty="0"/>
              <a:t> </a:t>
            </a:r>
            <a:r>
              <a:rPr lang="it-IT" i="0" dirty="0" err="1"/>
              <a:t>words</a:t>
            </a:r>
            <a:r>
              <a:rPr lang="it-IT" i="0" dirty="0"/>
              <a:t>, </a:t>
            </a:r>
            <a:r>
              <a:rPr lang="it-IT" i="0" dirty="0" err="1"/>
              <a:t>which</a:t>
            </a:r>
            <a:r>
              <a:rPr lang="it-IT" i="0" dirty="0"/>
              <a:t> </a:t>
            </a:r>
            <a:r>
              <a:rPr lang="it-IT" i="0" dirty="0" err="1"/>
              <a:t>belong</a:t>
            </a:r>
            <a:r>
              <a:rPr lang="it-IT" i="0" dirty="0"/>
              <a:t> to a </a:t>
            </a:r>
            <a:r>
              <a:rPr lang="it-IT" i="0" dirty="0" err="1"/>
              <a:t>certain</a:t>
            </a:r>
            <a:r>
              <a:rPr lang="it-IT" i="0" dirty="0"/>
              <a:t> semantic </a:t>
            </a:r>
            <a:r>
              <a:rPr lang="it-IT" i="0" dirty="0" err="1"/>
              <a:t>category</a:t>
            </a:r>
            <a:r>
              <a:rPr lang="it-IT" i="0" dirty="0"/>
              <a:t> and the system </a:t>
            </a:r>
            <a:r>
              <a:rPr lang="it-IT" i="0" dirty="0" err="1"/>
              <a:t>finds</a:t>
            </a:r>
            <a:r>
              <a:rPr lang="it-IT" i="0" dirty="0"/>
              <a:t> </a:t>
            </a:r>
            <a:r>
              <a:rPr lang="it-IT" i="0" dirty="0" err="1"/>
              <a:t>many</a:t>
            </a:r>
            <a:r>
              <a:rPr lang="it-IT" i="0" dirty="0"/>
              <a:t> more </a:t>
            </a:r>
            <a:r>
              <a:rPr lang="it-IT" i="0" dirty="0" err="1"/>
              <a:t>terms</a:t>
            </a:r>
            <a:endParaRPr lang="it-IT" i="0" dirty="0"/>
          </a:p>
          <a:p>
            <a:pPr marL="0" indent="0">
              <a:buNone/>
            </a:pPr>
            <a:endParaRPr lang="it-IT" i="0" dirty="0"/>
          </a:p>
          <a:p>
            <a:pPr marL="0" indent="0">
              <a:buNone/>
            </a:pPr>
            <a:endParaRPr lang="it-IT" i="0" dirty="0"/>
          </a:p>
          <a:p>
            <a:endParaRPr lang="it-IT" i="0" dirty="0"/>
          </a:p>
          <a:p>
            <a:endParaRPr lang="it-IT" i="0" dirty="0"/>
          </a:p>
          <a:p>
            <a:endParaRPr lang="it-IT" i="0" dirty="0"/>
          </a:p>
        </p:txBody>
      </p:sp>
    </p:spTree>
    <p:extLst>
      <p:ext uri="{BB962C8B-B14F-4D97-AF65-F5344CB8AC3E}">
        <p14:creationId xmlns:p14="http://schemas.microsoft.com/office/powerpoint/2010/main" val="424507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3D3EAA-9BD5-476D-9A17-62C22312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Automatic</a:t>
            </a:r>
            <a:r>
              <a:rPr lang="it-IT" dirty="0"/>
              <a:t> Learning of </a:t>
            </a:r>
            <a:r>
              <a:rPr lang="it-IT" dirty="0" err="1"/>
              <a:t>Lexica</a:t>
            </a:r>
            <a:r>
              <a:rPr lang="it-IT" dirty="0"/>
              <a:t> (</a:t>
            </a:r>
            <a:r>
              <a:rPr lang="it-IT" dirty="0" err="1"/>
              <a:t>example</a:t>
            </a:r>
            <a:r>
              <a:rPr lang="it-IT" dirty="0"/>
              <a:t>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8701D9-8E4A-41D2-94B8-2DA49742F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For </a:t>
            </a:r>
            <a:r>
              <a:rPr lang="it-IT" dirty="0" err="1"/>
              <a:t>example</a:t>
            </a:r>
            <a:r>
              <a:rPr lang="it-IT" dirty="0"/>
              <a:t>,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want</a:t>
            </a:r>
            <a:r>
              <a:rPr lang="it-IT" dirty="0"/>
              <a:t> to </a:t>
            </a:r>
            <a:r>
              <a:rPr lang="it-IT" dirty="0" err="1"/>
              <a:t>learn</a:t>
            </a:r>
            <a:r>
              <a:rPr lang="it-IT" dirty="0"/>
              <a:t> a list of </a:t>
            </a:r>
            <a:r>
              <a:rPr lang="it-IT" dirty="0" err="1"/>
              <a:t>weapons</a:t>
            </a:r>
            <a:r>
              <a:rPr lang="it-IT" dirty="0"/>
              <a:t>, the input </a:t>
            </a:r>
            <a:r>
              <a:rPr lang="it-IT" dirty="0" err="1"/>
              <a:t>seed</a:t>
            </a:r>
            <a:r>
              <a:rPr lang="it-IT" dirty="0"/>
              <a:t> set can be:</a:t>
            </a:r>
          </a:p>
          <a:p>
            <a:pPr lvl="1"/>
            <a:r>
              <a:rPr lang="it-IT" dirty="0" err="1"/>
              <a:t>pistol</a:t>
            </a:r>
            <a:endParaRPr lang="it-IT" dirty="0"/>
          </a:p>
          <a:p>
            <a:pPr lvl="1"/>
            <a:r>
              <a:rPr lang="it-IT" dirty="0" err="1"/>
              <a:t>gun</a:t>
            </a:r>
            <a:endParaRPr lang="it-IT" dirty="0"/>
          </a:p>
          <a:p>
            <a:pPr lvl="1"/>
            <a:r>
              <a:rPr lang="it-IT" dirty="0" err="1"/>
              <a:t>rifle</a:t>
            </a:r>
            <a:endParaRPr lang="it-IT" dirty="0"/>
          </a:p>
          <a:p>
            <a:pPr lvl="1"/>
            <a:endParaRPr lang="it-IT" dirty="0"/>
          </a:p>
          <a:p>
            <a:r>
              <a:rPr lang="it-IT" dirty="0"/>
              <a:t>The system </a:t>
            </a:r>
            <a:r>
              <a:rPr lang="it-IT" dirty="0" err="1"/>
              <a:t>expands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small </a:t>
            </a:r>
            <a:r>
              <a:rPr lang="it-IT" dirty="0" err="1"/>
              <a:t>seed</a:t>
            </a:r>
            <a:r>
              <a:rPr lang="it-IT" dirty="0"/>
              <a:t> set </a:t>
            </a:r>
            <a:r>
              <a:rPr lang="it-IT" dirty="0" err="1"/>
              <a:t>into</a:t>
            </a:r>
            <a:r>
              <a:rPr lang="it-IT" dirty="0"/>
              <a:t> a big set of </a:t>
            </a:r>
            <a:r>
              <a:rPr lang="it-IT" dirty="0" err="1"/>
              <a:t>words</a:t>
            </a:r>
            <a:r>
              <a:rPr lang="it-IT" dirty="0"/>
              <a:t>: </a:t>
            </a:r>
            <a:r>
              <a:rPr lang="it-IT" dirty="0" err="1"/>
              <a:t>handgun</a:t>
            </a:r>
            <a:r>
              <a:rPr lang="it-IT" dirty="0"/>
              <a:t>, </a:t>
            </a:r>
            <a:r>
              <a:rPr lang="it-IT" dirty="0" err="1"/>
              <a:t>firearm</a:t>
            </a:r>
            <a:r>
              <a:rPr lang="it-IT" dirty="0"/>
              <a:t>, </a:t>
            </a:r>
            <a:r>
              <a:rPr lang="it-IT" dirty="0" err="1"/>
              <a:t>knife</a:t>
            </a:r>
            <a:r>
              <a:rPr lang="it-IT" dirty="0"/>
              <a:t>, </a:t>
            </a:r>
            <a:r>
              <a:rPr lang="it-IT" dirty="0" err="1"/>
              <a:t>shotgun</a:t>
            </a:r>
            <a:r>
              <a:rPr lang="it-IT" dirty="0"/>
              <a:t>, </a:t>
            </a:r>
            <a:r>
              <a:rPr lang="it-IT" dirty="0" err="1"/>
              <a:t>weapon</a:t>
            </a:r>
            <a:r>
              <a:rPr lang="it-IT" dirty="0"/>
              <a:t>, revolver, </a:t>
            </a:r>
            <a:r>
              <a:rPr lang="it-IT" dirty="0" err="1"/>
              <a:t>guns</a:t>
            </a:r>
            <a:r>
              <a:rPr lang="it-IT" dirty="0"/>
              <a:t>, machine </a:t>
            </a:r>
            <a:r>
              <a:rPr lang="it-IT" dirty="0" err="1"/>
              <a:t>gun</a:t>
            </a:r>
            <a:r>
              <a:rPr lang="it-IT" dirty="0"/>
              <a:t>, </a:t>
            </a:r>
            <a:r>
              <a:rPr lang="it-IT" dirty="0" err="1"/>
              <a:t>pistols,rifles,bullet</a:t>
            </a:r>
            <a:r>
              <a:rPr lang="it-IT" dirty="0"/>
              <a:t>,….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045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6DBA59-0124-469D-BFFA-07A8A0BB8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Automatic</a:t>
            </a:r>
            <a:r>
              <a:rPr lang="it-IT" dirty="0"/>
              <a:t> Learning of </a:t>
            </a:r>
            <a:r>
              <a:rPr lang="it-IT" dirty="0" err="1"/>
              <a:t>Lexica</a:t>
            </a:r>
            <a:r>
              <a:rPr lang="it-IT" dirty="0"/>
              <a:t> (</a:t>
            </a:r>
            <a:r>
              <a:rPr lang="it-IT" dirty="0" err="1"/>
              <a:t>example</a:t>
            </a:r>
            <a:r>
              <a:rPr lang="it-IT" dirty="0"/>
              <a:t>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645AD9E-95EA-4E27-8E6C-EBFA47201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934" y="2420888"/>
            <a:ext cx="2470307" cy="419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7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3E98A1-6A2D-4651-9803-E64668471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Semi-Automatic</a:t>
            </a:r>
            <a:r>
              <a:rPr lang="it-IT" dirty="0"/>
              <a:t> Learning of </a:t>
            </a:r>
            <a:r>
              <a:rPr lang="it-IT" dirty="0" err="1"/>
              <a:t>Grammar</a:t>
            </a:r>
            <a:r>
              <a:rPr lang="it-IT" dirty="0"/>
              <a:t> </a:t>
            </a:r>
            <a:r>
              <a:rPr lang="it-IT" dirty="0" err="1"/>
              <a:t>Rules</a:t>
            </a:r>
            <a:r>
              <a:rPr lang="it-IT" dirty="0"/>
              <a:t> for </a:t>
            </a:r>
            <a:r>
              <a:rPr lang="it-IT" dirty="0" err="1"/>
              <a:t>Event</a:t>
            </a:r>
            <a:r>
              <a:rPr lang="it-IT" dirty="0"/>
              <a:t> </a:t>
            </a:r>
            <a:r>
              <a:rPr lang="it-IT" dirty="0" err="1"/>
              <a:t>Extraction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1C4BC6-1953-4CA2-BDEB-C21E34EB3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 err="1"/>
              <a:t>Extract</a:t>
            </a:r>
            <a:r>
              <a:rPr lang="it-IT" dirty="0"/>
              <a:t> domain-</a:t>
            </a:r>
            <a:r>
              <a:rPr lang="it-IT" dirty="0" err="1"/>
              <a:t>specific</a:t>
            </a:r>
            <a:r>
              <a:rPr lang="it-IT" dirty="0"/>
              <a:t> </a:t>
            </a:r>
            <a:r>
              <a:rPr lang="it-IT" dirty="0" err="1"/>
              <a:t>terminology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Find</a:t>
            </a:r>
            <a:r>
              <a:rPr lang="it-IT" dirty="0"/>
              <a:t> word clusters, </a:t>
            </a:r>
            <a:r>
              <a:rPr lang="it-IT" dirty="0" err="1"/>
              <a:t>using</a:t>
            </a:r>
            <a:r>
              <a:rPr lang="it-IT" dirty="0"/>
              <a:t> </a:t>
            </a:r>
            <a:r>
              <a:rPr lang="it-IT" dirty="0" err="1"/>
              <a:t>distributional</a:t>
            </a:r>
            <a:r>
              <a:rPr lang="it-IT" dirty="0"/>
              <a:t> </a:t>
            </a:r>
            <a:r>
              <a:rPr lang="it-IT" dirty="0" err="1"/>
              <a:t>similarity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Find</a:t>
            </a:r>
            <a:r>
              <a:rPr lang="it-IT" dirty="0"/>
              <a:t> cluster co-</a:t>
            </a:r>
            <a:r>
              <a:rPr lang="it-IT" dirty="0" err="1"/>
              <a:t>occurrences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160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AC45E8-72EA-4673-B590-4014066D6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Semi-Automatic</a:t>
            </a:r>
            <a:r>
              <a:rPr lang="it-IT" dirty="0"/>
              <a:t> Learning of </a:t>
            </a:r>
            <a:r>
              <a:rPr lang="it-IT" dirty="0" err="1"/>
              <a:t>Grammar</a:t>
            </a:r>
            <a:r>
              <a:rPr lang="it-IT" dirty="0"/>
              <a:t> </a:t>
            </a:r>
            <a:r>
              <a:rPr lang="it-IT" dirty="0" err="1"/>
              <a:t>Rules</a:t>
            </a:r>
            <a:r>
              <a:rPr lang="it-IT" dirty="0"/>
              <a:t> for </a:t>
            </a:r>
            <a:r>
              <a:rPr lang="it-IT" dirty="0" err="1"/>
              <a:t>Event</a:t>
            </a:r>
            <a:r>
              <a:rPr lang="it-IT" dirty="0"/>
              <a:t> </a:t>
            </a:r>
            <a:r>
              <a:rPr lang="it-IT" dirty="0" err="1"/>
              <a:t>Extraction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7663CC-6174-42B9-A2E2-862C6344C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 err="1"/>
              <a:t>Automatically</a:t>
            </a:r>
            <a:r>
              <a:rPr lang="it-IT" dirty="0"/>
              <a:t> </a:t>
            </a:r>
            <a:r>
              <a:rPr lang="it-IT" dirty="0" err="1"/>
              <a:t>extracted</a:t>
            </a:r>
            <a:r>
              <a:rPr lang="it-IT" dirty="0"/>
              <a:t> </a:t>
            </a:r>
            <a:r>
              <a:rPr lang="it-IT" dirty="0" err="1"/>
              <a:t>terms</a:t>
            </a:r>
            <a:r>
              <a:rPr lang="it-IT" dirty="0"/>
              <a:t>, co-</a:t>
            </a:r>
            <a:r>
              <a:rPr lang="it-IT" dirty="0" err="1"/>
              <a:t>occurring</a:t>
            </a:r>
            <a:r>
              <a:rPr lang="it-IT" dirty="0"/>
              <a:t> with </a:t>
            </a:r>
            <a:r>
              <a:rPr lang="it-IT" dirty="0" err="1"/>
              <a:t>killed</a:t>
            </a:r>
            <a:r>
              <a:rPr lang="it-IT" dirty="0"/>
              <a:t> and </a:t>
            </a:r>
            <a:r>
              <a:rPr lang="it-IT" dirty="0" err="1"/>
              <a:t>injured</a:t>
            </a:r>
            <a:r>
              <a:rPr lang="it-IT" dirty="0"/>
              <a:t>:</a:t>
            </a:r>
          </a:p>
          <a:p>
            <a:pPr lvl="1"/>
            <a:r>
              <a:rPr lang="en-US" dirty="0"/>
              <a:t>rioting, bomb blast, gunfight, bomb…., gunfire, enemy fire, sniper, gunshots, sniper fire, stray bullets, bullets,…,paramilitary troopers, militiamen, federal agents, soldiers, gendarmes, troops,…,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711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EDF42A-1682-4F66-8D75-E785196F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Semi-Automatic</a:t>
            </a:r>
            <a:r>
              <a:rPr lang="it-IT" dirty="0"/>
              <a:t> Learning of </a:t>
            </a:r>
            <a:r>
              <a:rPr lang="it-IT" dirty="0" err="1"/>
              <a:t>Grammar</a:t>
            </a:r>
            <a:r>
              <a:rPr lang="it-IT" dirty="0"/>
              <a:t> </a:t>
            </a:r>
            <a:r>
              <a:rPr lang="it-IT" dirty="0" err="1"/>
              <a:t>Rules</a:t>
            </a:r>
            <a:r>
              <a:rPr lang="it-IT" dirty="0"/>
              <a:t> for </a:t>
            </a:r>
            <a:r>
              <a:rPr lang="it-IT" dirty="0" err="1"/>
              <a:t>Event</a:t>
            </a:r>
            <a:r>
              <a:rPr lang="it-IT" dirty="0"/>
              <a:t> </a:t>
            </a:r>
            <a:r>
              <a:rPr lang="it-IT" dirty="0" err="1"/>
              <a:t>Extraction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F3D694-920C-4AAD-B3E5-55E46DE11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 err="1"/>
              <a:t>Extracted</a:t>
            </a:r>
            <a:r>
              <a:rPr lang="it-IT" dirty="0"/>
              <a:t> </a:t>
            </a:r>
            <a:r>
              <a:rPr lang="it-IT" dirty="0" err="1"/>
              <a:t>terms</a:t>
            </a:r>
            <a:r>
              <a:rPr lang="it-IT" dirty="0"/>
              <a:t> are </a:t>
            </a:r>
            <a:r>
              <a:rPr lang="it-IT" dirty="0" err="1"/>
              <a:t>clustered</a:t>
            </a:r>
            <a:r>
              <a:rPr lang="it-IT" dirty="0"/>
              <a:t>, </a:t>
            </a:r>
            <a:r>
              <a:rPr lang="it-IT" dirty="0" err="1"/>
              <a:t>using</a:t>
            </a:r>
            <a:r>
              <a:rPr lang="it-IT" dirty="0"/>
              <a:t> </a:t>
            </a:r>
            <a:r>
              <a:rPr lang="it-IT" dirty="0" err="1"/>
              <a:t>distributional</a:t>
            </a:r>
            <a:r>
              <a:rPr lang="it-IT" dirty="0"/>
              <a:t> </a:t>
            </a:r>
            <a:r>
              <a:rPr lang="it-IT" dirty="0" err="1"/>
              <a:t>similarity</a:t>
            </a:r>
            <a:endParaRPr lang="it-IT" dirty="0"/>
          </a:p>
          <a:p>
            <a:r>
              <a:rPr lang="it-IT" dirty="0" err="1"/>
              <a:t>Patterns</a:t>
            </a:r>
            <a:r>
              <a:rPr lang="it-IT" dirty="0"/>
              <a:t> of cluster co-</a:t>
            </a:r>
            <a:r>
              <a:rPr lang="it-IT" dirty="0" err="1"/>
              <a:t>occurrences</a:t>
            </a:r>
            <a:r>
              <a:rPr lang="it-IT" dirty="0"/>
              <a:t> are </a:t>
            </a:r>
            <a:r>
              <a:rPr lang="it-IT" dirty="0" err="1"/>
              <a:t>found</a:t>
            </a:r>
            <a:r>
              <a:rPr lang="it-IT" dirty="0"/>
              <a:t> inside a corpus</a:t>
            </a:r>
          </a:p>
          <a:p>
            <a:pPr marL="0" indent="0">
              <a:buNone/>
            </a:pPr>
            <a:endParaRPr lang="en-US" i="0" dirty="0"/>
          </a:p>
          <a:p>
            <a:pPr marL="0" indent="0">
              <a:buNone/>
            </a:pPr>
            <a:r>
              <a:rPr lang="en-US" i="0" dirty="0"/>
              <a:t>[troopers, soldiers, militiamen,...]</a:t>
            </a:r>
            <a:r>
              <a:rPr lang="en-US" dirty="0"/>
              <a:t> </a:t>
            </a:r>
            <a:r>
              <a:rPr lang="en-US" b="1" i="0" dirty="0"/>
              <a:t>were</a:t>
            </a:r>
            <a:r>
              <a:rPr lang="en-US" dirty="0"/>
              <a:t> </a:t>
            </a:r>
            <a:r>
              <a:rPr lang="en-US" i="0" dirty="0"/>
              <a:t>[</a:t>
            </a:r>
            <a:r>
              <a:rPr lang="en-US" i="0" dirty="0" err="1"/>
              <a:t>killed,wounded</a:t>
            </a:r>
            <a:r>
              <a:rPr lang="en-US" i="0" dirty="0"/>
              <a:t>, dead,…], </a:t>
            </a:r>
            <a:r>
              <a:rPr lang="en-US" dirty="0"/>
              <a:t>troopers were dead</a:t>
            </a:r>
            <a:endParaRPr lang="en-US" i="0" dirty="0"/>
          </a:p>
          <a:p>
            <a:endParaRPr lang="en-US" i="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67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C6EA81-689D-441E-B176-CD600C17A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Semi-Automatic</a:t>
            </a:r>
            <a:r>
              <a:rPr lang="it-IT" dirty="0"/>
              <a:t> Learning of </a:t>
            </a:r>
            <a:r>
              <a:rPr lang="it-IT" dirty="0" err="1"/>
              <a:t>Grammar</a:t>
            </a:r>
            <a:r>
              <a:rPr lang="it-IT" dirty="0"/>
              <a:t> </a:t>
            </a:r>
            <a:r>
              <a:rPr lang="it-IT" dirty="0" err="1"/>
              <a:t>Rules</a:t>
            </a:r>
            <a:r>
              <a:rPr lang="it-IT" dirty="0"/>
              <a:t> for </a:t>
            </a:r>
            <a:r>
              <a:rPr lang="it-IT" dirty="0" err="1"/>
              <a:t>Event</a:t>
            </a:r>
            <a:r>
              <a:rPr lang="it-IT" dirty="0"/>
              <a:t> </a:t>
            </a:r>
            <a:r>
              <a:rPr lang="it-IT" dirty="0" err="1"/>
              <a:t>Extraction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592659-3F8B-4578-8BEE-DC4F123DE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0" dirty="0"/>
          </a:p>
          <a:p>
            <a:r>
              <a:rPr lang="en-US" i="0" dirty="0"/>
              <a:t>[</a:t>
            </a:r>
            <a:r>
              <a:rPr lang="en-US" i="0" dirty="0" err="1"/>
              <a:t>killed,wounded,dead</a:t>
            </a:r>
            <a:r>
              <a:rPr lang="en-US" i="0" dirty="0"/>
              <a:t>,...] </a:t>
            </a:r>
            <a:r>
              <a:rPr lang="en-US" b="1" i="0" dirty="0"/>
              <a:t>in</a:t>
            </a:r>
            <a:r>
              <a:rPr lang="en-US" i="0" dirty="0"/>
              <a:t> [rioting, bomb blast, gunfight,...], </a:t>
            </a:r>
            <a:r>
              <a:rPr lang="en-US" dirty="0"/>
              <a:t>killed in bomb blast</a:t>
            </a:r>
            <a:endParaRPr lang="en-US" i="0" dirty="0"/>
          </a:p>
          <a:p>
            <a:endParaRPr lang="it-IT" dirty="0"/>
          </a:p>
          <a:p>
            <a:r>
              <a:rPr lang="en-US" i="0" dirty="0"/>
              <a:t>[detonated, exploded,...] </a:t>
            </a:r>
            <a:r>
              <a:rPr lang="en-US" b="1" i="0" dirty="0"/>
              <a:t>the</a:t>
            </a:r>
            <a:r>
              <a:rPr lang="en-US" i="0" dirty="0"/>
              <a:t> [landmine, bomb, bombs,…], </a:t>
            </a:r>
            <a:r>
              <a:rPr lang="en-US" dirty="0"/>
              <a:t>detonated the landmine</a:t>
            </a:r>
            <a:endParaRPr lang="en-US" i="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79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2CE3D1-02A9-4588-AC7E-66CF8848E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Medical</a:t>
            </a:r>
            <a:r>
              <a:rPr lang="it-IT" dirty="0"/>
              <a:t> </a:t>
            </a:r>
            <a:r>
              <a:rPr lang="it-IT" dirty="0" err="1"/>
              <a:t>Event</a:t>
            </a:r>
            <a:r>
              <a:rPr lang="it-IT" dirty="0"/>
              <a:t> </a:t>
            </a:r>
            <a:r>
              <a:rPr lang="it-IT" dirty="0" err="1"/>
              <a:t>Extraction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2FA490-11A9-4D0B-9E2B-B8ECC6E33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purpose</a:t>
            </a:r>
            <a:r>
              <a:rPr lang="it-IT" dirty="0"/>
              <a:t> of the system for </a:t>
            </a:r>
            <a:r>
              <a:rPr lang="it-IT" dirty="0" err="1"/>
              <a:t>medical</a:t>
            </a:r>
            <a:r>
              <a:rPr lang="it-IT" dirty="0"/>
              <a:t> </a:t>
            </a:r>
            <a:r>
              <a:rPr lang="it-IT" dirty="0" err="1"/>
              <a:t>event</a:t>
            </a:r>
            <a:r>
              <a:rPr lang="it-IT" dirty="0"/>
              <a:t> </a:t>
            </a:r>
            <a:r>
              <a:rPr lang="it-IT" dirty="0" err="1"/>
              <a:t>extraction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detection</a:t>
            </a:r>
            <a:r>
              <a:rPr lang="it-IT" dirty="0"/>
              <a:t> of </a:t>
            </a:r>
            <a:r>
              <a:rPr lang="it-IT" dirty="0" err="1"/>
              <a:t>disease</a:t>
            </a:r>
            <a:r>
              <a:rPr lang="it-IT" dirty="0"/>
              <a:t> </a:t>
            </a:r>
            <a:r>
              <a:rPr lang="it-IT" dirty="0" err="1"/>
              <a:t>outbreaks</a:t>
            </a:r>
            <a:r>
              <a:rPr lang="it-IT" dirty="0"/>
              <a:t> and the </a:t>
            </a:r>
            <a:r>
              <a:rPr lang="it-IT" dirty="0" err="1"/>
              <a:t>people</a:t>
            </a:r>
            <a:r>
              <a:rPr lang="it-IT" dirty="0"/>
              <a:t> </a:t>
            </a:r>
            <a:r>
              <a:rPr lang="it-IT" dirty="0" err="1"/>
              <a:t>who</a:t>
            </a:r>
            <a:r>
              <a:rPr lang="it-IT" dirty="0"/>
              <a:t> are dead and </a:t>
            </a:r>
            <a:r>
              <a:rPr lang="it-IT" dirty="0" err="1"/>
              <a:t>infected</a:t>
            </a:r>
            <a:r>
              <a:rPr lang="it-IT" dirty="0"/>
              <a:t> in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outbreaks</a:t>
            </a:r>
            <a:endParaRPr lang="it-IT" dirty="0"/>
          </a:p>
          <a:p>
            <a:endParaRPr lang="it-IT" dirty="0"/>
          </a:p>
          <a:p>
            <a:r>
              <a:rPr lang="it-IT" dirty="0"/>
              <a:t>The system </a:t>
            </a:r>
            <a:r>
              <a:rPr lang="it-IT" dirty="0" err="1"/>
              <a:t>uses</a:t>
            </a:r>
            <a:r>
              <a:rPr lang="it-IT" dirty="0"/>
              <a:t> </a:t>
            </a:r>
            <a:r>
              <a:rPr lang="it-IT" dirty="0" err="1"/>
              <a:t>grammar</a:t>
            </a:r>
            <a:r>
              <a:rPr lang="it-IT" dirty="0"/>
              <a:t> </a:t>
            </a:r>
            <a:r>
              <a:rPr lang="it-IT" dirty="0" err="1"/>
              <a:t>rules</a:t>
            </a:r>
            <a:r>
              <a:rPr lang="it-IT" dirty="0"/>
              <a:t> and </a:t>
            </a:r>
            <a:r>
              <a:rPr lang="it-IT" dirty="0" err="1"/>
              <a:t>extensive</a:t>
            </a:r>
            <a:r>
              <a:rPr lang="it-IT" dirty="0"/>
              <a:t> list of </a:t>
            </a:r>
            <a:r>
              <a:rPr lang="it-IT" dirty="0" err="1"/>
              <a:t>infectious</a:t>
            </a:r>
            <a:r>
              <a:rPr lang="it-IT" dirty="0"/>
              <a:t> </a:t>
            </a:r>
            <a:r>
              <a:rPr lang="it-IT" dirty="0" err="1"/>
              <a:t>diseases</a:t>
            </a:r>
            <a:r>
              <a:rPr lang="it-IT" dirty="0"/>
              <a:t> 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274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0B4264-A041-4EAA-BC83-7C214D6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Medical</a:t>
            </a:r>
            <a:r>
              <a:rPr lang="it-IT" dirty="0"/>
              <a:t> </a:t>
            </a:r>
            <a:r>
              <a:rPr lang="it-IT" dirty="0" err="1"/>
              <a:t>Event</a:t>
            </a:r>
            <a:r>
              <a:rPr lang="it-IT" dirty="0"/>
              <a:t> </a:t>
            </a:r>
            <a:r>
              <a:rPr lang="it-IT" dirty="0" err="1"/>
              <a:t>Extraction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70289E-157F-45A8-8BF3-62B8F5926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One of the </a:t>
            </a:r>
            <a:r>
              <a:rPr lang="it-IT" dirty="0" err="1"/>
              <a:t>challenges</a:t>
            </a:r>
            <a:r>
              <a:rPr lang="it-IT" dirty="0"/>
              <a:t> in </a:t>
            </a:r>
            <a:r>
              <a:rPr lang="it-IT" dirty="0" err="1"/>
              <a:t>this</a:t>
            </a:r>
            <a:r>
              <a:rPr lang="it-IT" dirty="0"/>
              <a:t> domain of </a:t>
            </a:r>
            <a:r>
              <a:rPr lang="it-IT" dirty="0" err="1"/>
              <a:t>application</a:t>
            </a:r>
            <a:r>
              <a:rPr lang="it-IT" dirty="0"/>
              <a:t> of EE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multiple </a:t>
            </a:r>
            <a:r>
              <a:rPr lang="it-IT" dirty="0" err="1"/>
              <a:t>stages</a:t>
            </a:r>
            <a:r>
              <a:rPr lang="it-IT" dirty="0"/>
              <a:t> of the </a:t>
            </a:r>
            <a:r>
              <a:rPr lang="it-IT" dirty="0" err="1"/>
              <a:t>outbreaks</a:t>
            </a:r>
            <a:r>
              <a:rPr lang="it-IT" dirty="0"/>
              <a:t> can be </a:t>
            </a:r>
            <a:r>
              <a:rPr lang="it-IT" dirty="0" err="1"/>
              <a:t>reported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Currently</a:t>
            </a:r>
            <a:r>
              <a:rPr lang="it-IT" dirty="0"/>
              <a:t>, the system </a:t>
            </a:r>
            <a:r>
              <a:rPr lang="it-IT" dirty="0" err="1"/>
              <a:t>recognizes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temporal</a:t>
            </a:r>
            <a:r>
              <a:rPr lang="it-IT" dirty="0"/>
              <a:t> </a:t>
            </a:r>
            <a:r>
              <a:rPr lang="it-IT" dirty="0" err="1"/>
              <a:t>expressions</a:t>
            </a:r>
            <a:r>
              <a:rPr lang="it-IT" dirty="0"/>
              <a:t> in the text and </a:t>
            </a:r>
            <a:r>
              <a:rPr lang="it-IT" dirty="0" err="1"/>
              <a:t>finds</a:t>
            </a:r>
            <a:r>
              <a:rPr lang="it-IT" dirty="0"/>
              <a:t> the </a:t>
            </a:r>
            <a:r>
              <a:rPr lang="it-IT" dirty="0" err="1"/>
              <a:t>event</a:t>
            </a:r>
            <a:r>
              <a:rPr lang="it-IT" dirty="0"/>
              <a:t> </a:t>
            </a:r>
            <a:r>
              <a:rPr lang="it-IT" dirty="0" err="1"/>
              <a:t>descriptions</a:t>
            </a:r>
            <a:r>
              <a:rPr lang="it-IT" dirty="0"/>
              <a:t> </a:t>
            </a:r>
            <a:r>
              <a:rPr lang="it-IT" dirty="0" err="1"/>
              <a:t>anchored</a:t>
            </a:r>
            <a:r>
              <a:rPr lang="it-IT" dirty="0"/>
              <a:t> to </a:t>
            </a:r>
            <a:r>
              <a:rPr lang="it-IT" dirty="0" err="1"/>
              <a:t>those</a:t>
            </a:r>
            <a:r>
              <a:rPr lang="it-IT" dirty="0"/>
              <a:t> </a:t>
            </a:r>
            <a:r>
              <a:rPr lang="it-IT" dirty="0" err="1"/>
              <a:t>temporal</a:t>
            </a:r>
            <a:r>
              <a:rPr lang="it-IT" dirty="0"/>
              <a:t> </a:t>
            </a:r>
            <a:r>
              <a:rPr lang="it-IT" dirty="0" err="1"/>
              <a:t>expressions</a:t>
            </a:r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92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1DE77C-1832-4EFD-90EA-FC094E224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Multiple </a:t>
            </a:r>
            <a:r>
              <a:rPr lang="it-IT" dirty="0" err="1"/>
              <a:t>Event</a:t>
            </a:r>
            <a:r>
              <a:rPr lang="it-IT" dirty="0"/>
              <a:t> </a:t>
            </a:r>
            <a:r>
              <a:rPr lang="it-IT" dirty="0" err="1"/>
              <a:t>Detection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73D79A-032C-44A0-929E-C04885AB8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i="0" dirty="0"/>
              <a:t>Taipei, </a:t>
            </a:r>
            <a:r>
              <a:rPr lang="en-US" sz="1400" i="0" dirty="0">
                <a:solidFill>
                  <a:srgbClr val="FF0000"/>
                </a:solidFill>
              </a:rPr>
              <a:t>May 22 </a:t>
            </a:r>
            <a:r>
              <a:rPr lang="en-US" sz="1400" i="0" dirty="0"/>
              <a:t>(CNA) A </a:t>
            </a:r>
            <a:r>
              <a:rPr lang="en-US" sz="1400" b="1" i="0" dirty="0">
                <a:solidFill>
                  <a:srgbClr val="002060"/>
                </a:solidFill>
              </a:rPr>
              <a:t>new imported case of measles</a:t>
            </a:r>
            <a:r>
              <a:rPr lang="en-US" sz="1400" i="0" dirty="0">
                <a:solidFill>
                  <a:srgbClr val="002060"/>
                </a:solidFill>
              </a:rPr>
              <a:t> </a:t>
            </a:r>
            <a:r>
              <a:rPr lang="en-US" sz="1400" i="0" dirty="0"/>
              <a:t>has been confirmed in Taipei after a man tested positive for the virus, the Centers for Disease Control (CDC) said Tuesday…</a:t>
            </a:r>
            <a:r>
              <a:rPr lang="en-US" sz="1400" i="0" dirty="0">
                <a:solidFill>
                  <a:srgbClr val="FF0000"/>
                </a:solidFill>
              </a:rPr>
              <a:t>So far this year</a:t>
            </a:r>
            <a:r>
              <a:rPr lang="en-US" sz="1400" i="0" dirty="0"/>
              <a:t>, there have been </a:t>
            </a:r>
            <a:r>
              <a:rPr lang="en-US" sz="1400" b="1" i="0" dirty="0">
                <a:solidFill>
                  <a:srgbClr val="002060"/>
                </a:solidFill>
              </a:rPr>
              <a:t>25 confirmed cases </a:t>
            </a:r>
            <a:r>
              <a:rPr lang="en-US" sz="1400" i="0" dirty="0"/>
              <a:t>of measles infection, the highest recorded number in Taiwan in the last seven years, according to the latest CDC data.</a:t>
            </a:r>
            <a:r>
              <a:rPr lang="en-US" sz="1400" dirty="0"/>
              <a:t/>
            </a:r>
            <a:br>
              <a:rPr lang="en-US" sz="1400" dirty="0"/>
            </a:b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8009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80728"/>
            <a:ext cx="8676456" cy="524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9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4A16D33-63E0-47CF-B62E-F6585AB78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157" y="963340"/>
            <a:ext cx="5575685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3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3212976"/>
            <a:ext cx="86409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http://emm.newsbrief.eu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4186484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24744"/>
            <a:ext cx="12830808" cy="80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2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Europe Media Monitor (EMM)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EMM is being used by the analysts of the European Commission and other international organizations and member states</a:t>
            </a:r>
          </a:p>
          <a:p>
            <a:endParaRPr lang="en-GB" dirty="0"/>
          </a:p>
          <a:p>
            <a:r>
              <a:rPr lang="en-GB" dirty="0"/>
              <a:t>EMM gathers around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220,000</a:t>
            </a:r>
            <a:r>
              <a:rPr lang="en-GB" dirty="0"/>
              <a:t> news per day from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5000</a:t>
            </a:r>
            <a:r>
              <a:rPr lang="en-GB" dirty="0"/>
              <a:t> online sources</a:t>
            </a:r>
          </a:p>
          <a:p>
            <a:endParaRPr lang="en-GB" dirty="0"/>
          </a:p>
          <a:p>
            <a:r>
              <a:rPr lang="en-GB" dirty="0"/>
              <a:t>The news represent the major newspapers from all countries in the World with strong focus on Europe</a:t>
            </a:r>
          </a:p>
        </p:txBody>
      </p:sp>
    </p:spTree>
    <p:extLst>
      <p:ext uri="{BB962C8B-B14F-4D97-AF65-F5344CB8AC3E}">
        <p14:creationId xmlns:p14="http://schemas.microsoft.com/office/powerpoint/2010/main" val="199418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Europe Media Monitor (EMM)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have 56 news sources from Switzerland </a:t>
            </a:r>
            <a:br>
              <a:rPr lang="en-GB" dirty="0"/>
            </a:br>
            <a:r>
              <a:rPr lang="en-GB" dirty="0"/>
              <a:t>(In comparison we have 53 from Austria)</a:t>
            </a:r>
          </a:p>
          <a:p>
            <a:endParaRPr lang="en-GB" dirty="0"/>
          </a:p>
          <a:p>
            <a:r>
              <a:rPr lang="en-GB" dirty="0"/>
              <a:t>We monitor also social media (mostly Twitter) for recurrent hash tags, names and shared links</a:t>
            </a:r>
          </a:p>
        </p:txBody>
      </p:sp>
    </p:spTree>
    <p:extLst>
      <p:ext uri="{BB962C8B-B14F-4D97-AF65-F5344CB8AC3E}">
        <p14:creationId xmlns:p14="http://schemas.microsoft.com/office/powerpoint/2010/main" val="215804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84784"/>
            <a:ext cx="8229600" cy="936625"/>
          </a:xfrm>
        </p:spPr>
        <p:txBody>
          <a:bodyPr/>
          <a:lstStyle/>
          <a:p>
            <a:r>
              <a:rPr lang="en-GB" dirty="0"/>
              <a:t>EMM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492896"/>
            <a:ext cx="8229600" cy="3529013"/>
          </a:xfrm>
        </p:spPr>
        <p:txBody>
          <a:bodyPr/>
          <a:lstStyle/>
          <a:p>
            <a:r>
              <a:rPr lang="en-GB" b="1" i="0" dirty="0" err="1"/>
              <a:t>NewsBrief</a:t>
            </a:r>
            <a:r>
              <a:rPr lang="en-GB" i="0" dirty="0"/>
              <a:t> </a:t>
            </a:r>
            <a:r>
              <a:rPr lang="en-GB" dirty="0"/>
              <a:t>– collects and clusters news in 70 languages in various topics</a:t>
            </a:r>
          </a:p>
          <a:p>
            <a:r>
              <a:rPr lang="en-GB" b="1" i="0" dirty="0" err="1"/>
              <a:t>MediSys</a:t>
            </a:r>
            <a:r>
              <a:rPr lang="en-GB" dirty="0"/>
              <a:t> – collects news about public health-related issues</a:t>
            </a:r>
          </a:p>
          <a:p>
            <a:r>
              <a:rPr lang="en-GB" b="1" i="0" dirty="0" err="1"/>
              <a:t>NewsExplorer</a:t>
            </a:r>
            <a:r>
              <a:rPr lang="en-GB" dirty="0"/>
              <a:t> – provides long-term view of the news</a:t>
            </a:r>
          </a:p>
          <a:p>
            <a:r>
              <a:rPr lang="en-GB" b="1" i="0" dirty="0" err="1"/>
              <a:t>NewsDesk</a:t>
            </a:r>
            <a:r>
              <a:rPr lang="en-GB" dirty="0"/>
              <a:t> – tool for human moderation</a:t>
            </a:r>
          </a:p>
          <a:p>
            <a:r>
              <a:rPr lang="en-GB" b="1" i="0" dirty="0"/>
              <a:t>EMM Apps </a:t>
            </a:r>
            <a:r>
              <a:rPr lang="en-GB" dirty="0"/>
              <a:t>– mobile app interfacing EMM</a:t>
            </a:r>
          </a:p>
          <a:p>
            <a:r>
              <a:rPr lang="en-GB" b="1" i="0" dirty="0"/>
              <a:t>Citizen and Science </a:t>
            </a:r>
            <a:r>
              <a:rPr lang="en-GB" dirty="0"/>
              <a:t>– a project which collects news from the area of science and technology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48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Event Detection in EMM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 are two information extraction technologies, implemented in EMM:</a:t>
            </a:r>
            <a:br>
              <a:rPr lang="en-GB" dirty="0"/>
            </a:br>
            <a:endParaRPr lang="en-GB" dirty="0"/>
          </a:p>
          <a:p>
            <a:pPr lvl="1"/>
            <a:r>
              <a:rPr lang="en-GB" dirty="0"/>
              <a:t>Named Entity Recognition</a:t>
            </a:r>
          </a:p>
          <a:p>
            <a:pPr lvl="1"/>
            <a:r>
              <a:rPr lang="en-GB" dirty="0"/>
              <a:t>Event Metadata Extraction </a:t>
            </a:r>
          </a:p>
          <a:p>
            <a:endParaRPr lang="en-GB" dirty="0"/>
          </a:p>
          <a:p>
            <a:r>
              <a:rPr lang="en-GB" dirty="0"/>
              <a:t>We detect and extract metadata from articles from the area of security, disasters and health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03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913D7A-977D-4E29-880D-E561F6630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NEXUS - a </a:t>
            </a:r>
            <a:r>
              <a:rPr lang="it-IT" dirty="0" err="1"/>
              <a:t>Multilingual</a:t>
            </a:r>
            <a:r>
              <a:rPr lang="it-IT" dirty="0"/>
              <a:t> System for </a:t>
            </a:r>
            <a:r>
              <a:rPr lang="it-IT" dirty="0" err="1"/>
              <a:t>Event</a:t>
            </a:r>
            <a:r>
              <a:rPr lang="it-IT" dirty="0"/>
              <a:t> </a:t>
            </a:r>
            <a:r>
              <a:rPr lang="it-IT" dirty="0" err="1"/>
              <a:t>Detection</a:t>
            </a:r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CC818C-FD25-473B-B7E0-A5B9CF19B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NEXUS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in the </a:t>
            </a:r>
            <a:r>
              <a:rPr lang="it-IT" dirty="0" err="1"/>
              <a:t>African</a:t>
            </a:r>
            <a:r>
              <a:rPr lang="it-IT" dirty="0"/>
              <a:t> Union </a:t>
            </a:r>
            <a:r>
              <a:rPr lang="it-IT" dirty="0" err="1"/>
              <a:t>headquarters</a:t>
            </a:r>
            <a:r>
              <a:rPr lang="it-IT" dirty="0"/>
              <a:t>, in the </a:t>
            </a:r>
            <a:r>
              <a:rPr lang="it-IT" dirty="0" err="1"/>
              <a:t>European</a:t>
            </a:r>
            <a:r>
              <a:rPr lang="it-IT" dirty="0"/>
              <a:t> Agency for </a:t>
            </a:r>
            <a:r>
              <a:rPr lang="it-IT" dirty="0" err="1"/>
              <a:t>Border</a:t>
            </a:r>
            <a:r>
              <a:rPr lang="it-IT" dirty="0"/>
              <a:t> Control </a:t>
            </a:r>
            <a:r>
              <a:rPr lang="it-IT" dirty="0" err="1"/>
              <a:t>Frontex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part of the Europe Media Monitor </a:t>
            </a:r>
          </a:p>
        </p:txBody>
      </p:sp>
    </p:spTree>
    <p:extLst>
      <p:ext uri="{BB962C8B-B14F-4D97-AF65-F5344CB8AC3E}">
        <p14:creationId xmlns:p14="http://schemas.microsoft.com/office/powerpoint/2010/main" val="367848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3605</TotalTime>
  <Words>868</Words>
  <Application>Microsoft Office PowerPoint</Application>
  <PresentationFormat>On-screen Show (4:3)</PresentationFormat>
  <Paragraphs>151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Microsoft YaHei</vt:lpstr>
      <vt:lpstr>Arial</vt:lpstr>
      <vt:lpstr>Arial Narrow</vt:lpstr>
      <vt:lpstr>Tahoma</vt:lpstr>
      <vt:lpstr>Times New Roman</vt:lpstr>
      <vt:lpstr>Verdana</vt:lpstr>
      <vt:lpstr>Blank</vt:lpstr>
      <vt:lpstr>Multilingual Event Detection in the Europe Media Monitor</vt:lpstr>
      <vt:lpstr>Europe Media Monitor (EMM)</vt:lpstr>
      <vt:lpstr>PowerPoint Presentation</vt:lpstr>
      <vt:lpstr>PowerPoint Presentation</vt:lpstr>
      <vt:lpstr>Europe Media Monitor (EMM)</vt:lpstr>
      <vt:lpstr>Europe Media Monitor (EMM)</vt:lpstr>
      <vt:lpstr>EMM applications</vt:lpstr>
      <vt:lpstr>Event Detection in EMM</vt:lpstr>
      <vt:lpstr>NEXUS - a Multilingual System for Event Detection </vt:lpstr>
      <vt:lpstr>NEXUS – a Multilingual Event Extraction System</vt:lpstr>
      <vt:lpstr>PowerPoint Presentation</vt:lpstr>
      <vt:lpstr>PowerPoint Presentation</vt:lpstr>
      <vt:lpstr>Extracted Events</vt:lpstr>
      <vt:lpstr>PowerPoint Presentation</vt:lpstr>
      <vt:lpstr>NEXUS Pipeline</vt:lpstr>
      <vt:lpstr>PowerPoint Presentation</vt:lpstr>
      <vt:lpstr>PowerPoint Presentation</vt:lpstr>
      <vt:lpstr>NEXUS</vt:lpstr>
      <vt:lpstr>PowerPoint Presentation</vt:lpstr>
      <vt:lpstr>Automatic Learning of Lexica</vt:lpstr>
      <vt:lpstr>Automatic Learning of Lexica (example)</vt:lpstr>
      <vt:lpstr>Automatic Learning of Lexica (example)</vt:lpstr>
      <vt:lpstr>Semi-Automatic Learning of Grammar Rules for Event Extraction</vt:lpstr>
      <vt:lpstr>Semi-Automatic Learning of Grammar Rules for Event Extraction</vt:lpstr>
      <vt:lpstr>Semi-Automatic Learning of Grammar Rules for Event Extraction</vt:lpstr>
      <vt:lpstr>Semi-Automatic Learning of Grammar Rules for Event Extraction</vt:lpstr>
      <vt:lpstr>Medical Event Extraction</vt:lpstr>
      <vt:lpstr>Medical Event Extraction</vt:lpstr>
      <vt:lpstr>Multiple Event Detection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Multilingual Event Detection in the Europe Media Monitor</dc:title>
  <dc:creator>TANEV Hristo Tanev (JRC-ISPRA)</dc:creator>
  <cp:lastModifiedBy>ADMINtanevhr</cp:lastModifiedBy>
  <cp:revision>52</cp:revision>
  <dcterms:created xsi:type="dcterms:W3CDTF">2018-05-16T11:23:06Z</dcterms:created>
  <dcterms:modified xsi:type="dcterms:W3CDTF">2018-06-08T14:26:54Z</dcterms:modified>
</cp:coreProperties>
</file>